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66" r:id="rId3"/>
    <p:sldId id="274" r:id="rId4"/>
    <p:sldId id="293" r:id="rId5"/>
    <p:sldId id="294" r:id="rId6"/>
    <p:sldId id="268" r:id="rId7"/>
    <p:sldId id="267" r:id="rId8"/>
    <p:sldId id="286" r:id="rId9"/>
    <p:sldId id="269" r:id="rId10"/>
    <p:sldId id="271" r:id="rId11"/>
    <p:sldId id="278" r:id="rId12"/>
    <p:sldId id="273" r:id="rId13"/>
    <p:sldId id="285" r:id="rId14"/>
    <p:sldId id="284" r:id="rId1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3" d="100"/>
          <a:sy n="123" d="100"/>
        </p:scale>
        <p:origin x="-136"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021636-7FEB-4399-B9CC-398A45EF9F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B71D64E-EED1-43D0-AFB6-14D459694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BC480F-52ED-4280-B38D-09619292DDAC}"/>
              </a:ext>
            </a:extLst>
          </p:cNvPr>
          <p:cNvSpPr>
            <a:spLocks noGrp="1"/>
          </p:cNvSpPr>
          <p:nvPr>
            <p:ph type="dt" sz="half" idx="10"/>
          </p:nvPr>
        </p:nvSpPr>
        <p:spPr/>
        <p:txBody>
          <a:bodyPr/>
          <a:lstStyle/>
          <a:p>
            <a:fld id="{461DCCD7-8EF5-43B5-A7D4-57B9ADC32AAA}" type="datetimeFigureOut">
              <a:rPr lang="en-US" smtClean="0"/>
              <a:t>9/14/18</a:t>
            </a:fld>
            <a:endParaRPr lang="en-US"/>
          </a:p>
        </p:txBody>
      </p:sp>
      <p:sp>
        <p:nvSpPr>
          <p:cNvPr id="5" name="Footer Placeholder 4">
            <a:extLst>
              <a:ext uri="{FF2B5EF4-FFF2-40B4-BE49-F238E27FC236}">
                <a16:creationId xmlns:a16="http://schemas.microsoft.com/office/drawing/2014/main" xmlns="" id="{55ED948C-D708-4328-83EE-17880850B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D48D9F8-21C6-43F3-9E9D-880FD7117239}"/>
              </a:ext>
            </a:extLst>
          </p:cNvPr>
          <p:cNvSpPr>
            <a:spLocks noGrp="1"/>
          </p:cNvSpPr>
          <p:nvPr>
            <p:ph type="sldNum" sz="quarter" idx="12"/>
          </p:nvPr>
        </p:nvSpPr>
        <p:spPr/>
        <p:txBody>
          <a:bodyPr/>
          <a:lstStyle/>
          <a:p>
            <a:fld id="{9D6CE7AA-A24D-4D7B-B840-60FBF9997439}" type="slidenum">
              <a:rPr lang="en-US" smtClean="0"/>
              <a:t>‹#›</a:t>
            </a:fld>
            <a:endParaRPr lang="en-US"/>
          </a:p>
        </p:txBody>
      </p:sp>
    </p:spTree>
    <p:extLst>
      <p:ext uri="{BB962C8B-B14F-4D97-AF65-F5344CB8AC3E}">
        <p14:creationId xmlns:p14="http://schemas.microsoft.com/office/powerpoint/2010/main" val="423097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9AAA7-D805-45DB-952F-6519AB61AF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530F57B-7AB8-45DE-B48D-418B9D8ABBC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DD50C97-5485-4CB6-9CF3-1F98FDBCF09E}"/>
              </a:ext>
            </a:extLst>
          </p:cNvPr>
          <p:cNvSpPr>
            <a:spLocks noGrp="1"/>
          </p:cNvSpPr>
          <p:nvPr>
            <p:ph type="dt" sz="half" idx="10"/>
          </p:nvPr>
        </p:nvSpPr>
        <p:spPr/>
        <p:txBody>
          <a:bodyPr/>
          <a:lstStyle/>
          <a:p>
            <a:fld id="{461DCCD7-8EF5-43B5-A7D4-57B9ADC32AAA}" type="datetimeFigureOut">
              <a:rPr lang="en-US" smtClean="0"/>
              <a:t>9/14/18</a:t>
            </a:fld>
            <a:endParaRPr lang="en-US"/>
          </a:p>
        </p:txBody>
      </p:sp>
      <p:sp>
        <p:nvSpPr>
          <p:cNvPr id="5" name="Footer Placeholder 4">
            <a:extLst>
              <a:ext uri="{FF2B5EF4-FFF2-40B4-BE49-F238E27FC236}">
                <a16:creationId xmlns:a16="http://schemas.microsoft.com/office/drawing/2014/main" xmlns="" id="{E84F739D-CA5D-49B7-8C8A-6482044FC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9903D1-1198-4D39-8CFA-2A00737CA82A}"/>
              </a:ext>
            </a:extLst>
          </p:cNvPr>
          <p:cNvSpPr>
            <a:spLocks noGrp="1"/>
          </p:cNvSpPr>
          <p:nvPr>
            <p:ph type="sldNum" sz="quarter" idx="12"/>
          </p:nvPr>
        </p:nvSpPr>
        <p:spPr/>
        <p:txBody>
          <a:bodyPr/>
          <a:lstStyle/>
          <a:p>
            <a:fld id="{9D6CE7AA-A24D-4D7B-B840-60FBF9997439}" type="slidenum">
              <a:rPr lang="en-US" smtClean="0"/>
              <a:t>‹#›</a:t>
            </a:fld>
            <a:endParaRPr lang="en-US"/>
          </a:p>
        </p:txBody>
      </p:sp>
    </p:spTree>
    <p:extLst>
      <p:ext uri="{BB962C8B-B14F-4D97-AF65-F5344CB8AC3E}">
        <p14:creationId xmlns:p14="http://schemas.microsoft.com/office/powerpoint/2010/main" val="103378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367364E-FB05-4CFD-BBEF-510136F2F7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78BDC17-2F2B-4A99-906A-FD5D374352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DA8822-AEF7-4E5F-9893-3C42C66B521E}"/>
              </a:ext>
            </a:extLst>
          </p:cNvPr>
          <p:cNvSpPr>
            <a:spLocks noGrp="1"/>
          </p:cNvSpPr>
          <p:nvPr>
            <p:ph type="dt" sz="half" idx="10"/>
          </p:nvPr>
        </p:nvSpPr>
        <p:spPr/>
        <p:txBody>
          <a:bodyPr/>
          <a:lstStyle/>
          <a:p>
            <a:fld id="{461DCCD7-8EF5-43B5-A7D4-57B9ADC32AAA}" type="datetimeFigureOut">
              <a:rPr lang="en-US" smtClean="0"/>
              <a:t>9/14/18</a:t>
            </a:fld>
            <a:endParaRPr lang="en-US"/>
          </a:p>
        </p:txBody>
      </p:sp>
      <p:sp>
        <p:nvSpPr>
          <p:cNvPr id="5" name="Footer Placeholder 4">
            <a:extLst>
              <a:ext uri="{FF2B5EF4-FFF2-40B4-BE49-F238E27FC236}">
                <a16:creationId xmlns:a16="http://schemas.microsoft.com/office/drawing/2014/main" xmlns="" id="{826B24B2-7470-4FA3-BDE9-034B4F164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9F2BEA-E0CE-4892-A9A9-AB2512521F68}"/>
              </a:ext>
            </a:extLst>
          </p:cNvPr>
          <p:cNvSpPr>
            <a:spLocks noGrp="1"/>
          </p:cNvSpPr>
          <p:nvPr>
            <p:ph type="sldNum" sz="quarter" idx="12"/>
          </p:nvPr>
        </p:nvSpPr>
        <p:spPr/>
        <p:txBody>
          <a:bodyPr/>
          <a:lstStyle/>
          <a:p>
            <a:fld id="{9D6CE7AA-A24D-4D7B-B840-60FBF9997439}" type="slidenum">
              <a:rPr lang="en-US" smtClean="0"/>
              <a:t>‹#›</a:t>
            </a:fld>
            <a:endParaRPr lang="en-US"/>
          </a:p>
        </p:txBody>
      </p:sp>
    </p:spTree>
    <p:extLst>
      <p:ext uri="{BB962C8B-B14F-4D97-AF65-F5344CB8AC3E}">
        <p14:creationId xmlns:p14="http://schemas.microsoft.com/office/powerpoint/2010/main" val="160560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90116-810E-4C7C-844A-1D50B1B37A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A573497-CC93-4DB8-9E52-6C9F341E62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F7F6E9-DFB3-4050-8F0F-9C19152841D2}"/>
              </a:ext>
            </a:extLst>
          </p:cNvPr>
          <p:cNvSpPr>
            <a:spLocks noGrp="1"/>
          </p:cNvSpPr>
          <p:nvPr>
            <p:ph type="dt" sz="half" idx="10"/>
          </p:nvPr>
        </p:nvSpPr>
        <p:spPr/>
        <p:txBody>
          <a:bodyPr/>
          <a:lstStyle/>
          <a:p>
            <a:fld id="{461DCCD7-8EF5-43B5-A7D4-57B9ADC32AAA}" type="datetimeFigureOut">
              <a:rPr lang="en-US" smtClean="0"/>
              <a:t>9/14/18</a:t>
            </a:fld>
            <a:endParaRPr lang="en-US"/>
          </a:p>
        </p:txBody>
      </p:sp>
      <p:sp>
        <p:nvSpPr>
          <p:cNvPr id="5" name="Footer Placeholder 4">
            <a:extLst>
              <a:ext uri="{FF2B5EF4-FFF2-40B4-BE49-F238E27FC236}">
                <a16:creationId xmlns:a16="http://schemas.microsoft.com/office/drawing/2014/main" xmlns="" id="{0C45EC69-9BE6-49DD-AED0-45622E370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1AFDB2-5CC5-4729-A6D6-382932AFDDB1}"/>
              </a:ext>
            </a:extLst>
          </p:cNvPr>
          <p:cNvSpPr>
            <a:spLocks noGrp="1"/>
          </p:cNvSpPr>
          <p:nvPr>
            <p:ph type="sldNum" sz="quarter" idx="12"/>
          </p:nvPr>
        </p:nvSpPr>
        <p:spPr/>
        <p:txBody>
          <a:bodyPr/>
          <a:lstStyle/>
          <a:p>
            <a:fld id="{9D6CE7AA-A24D-4D7B-B840-60FBF9997439}" type="slidenum">
              <a:rPr lang="en-US" smtClean="0"/>
              <a:t>‹#›</a:t>
            </a:fld>
            <a:endParaRPr lang="en-US"/>
          </a:p>
        </p:txBody>
      </p:sp>
    </p:spTree>
    <p:extLst>
      <p:ext uri="{BB962C8B-B14F-4D97-AF65-F5344CB8AC3E}">
        <p14:creationId xmlns:p14="http://schemas.microsoft.com/office/powerpoint/2010/main" val="205237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24FABA-0E90-450E-B542-E3A360FBDE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C2CE57F-9708-4ED1-9121-4E94F76F3F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079EDF4-8C70-4658-A0D5-C24270007E9F}"/>
              </a:ext>
            </a:extLst>
          </p:cNvPr>
          <p:cNvSpPr>
            <a:spLocks noGrp="1"/>
          </p:cNvSpPr>
          <p:nvPr>
            <p:ph type="dt" sz="half" idx="10"/>
          </p:nvPr>
        </p:nvSpPr>
        <p:spPr/>
        <p:txBody>
          <a:bodyPr/>
          <a:lstStyle/>
          <a:p>
            <a:fld id="{461DCCD7-8EF5-43B5-A7D4-57B9ADC32AAA}" type="datetimeFigureOut">
              <a:rPr lang="en-US" smtClean="0"/>
              <a:t>9/14/18</a:t>
            </a:fld>
            <a:endParaRPr lang="en-US"/>
          </a:p>
        </p:txBody>
      </p:sp>
      <p:sp>
        <p:nvSpPr>
          <p:cNvPr id="5" name="Footer Placeholder 4">
            <a:extLst>
              <a:ext uri="{FF2B5EF4-FFF2-40B4-BE49-F238E27FC236}">
                <a16:creationId xmlns:a16="http://schemas.microsoft.com/office/drawing/2014/main" xmlns="" id="{97455199-257A-41A4-A7D5-3646D424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618AD14-B470-4722-8369-2AC385E84EE2}"/>
              </a:ext>
            </a:extLst>
          </p:cNvPr>
          <p:cNvSpPr>
            <a:spLocks noGrp="1"/>
          </p:cNvSpPr>
          <p:nvPr>
            <p:ph type="sldNum" sz="quarter" idx="12"/>
          </p:nvPr>
        </p:nvSpPr>
        <p:spPr/>
        <p:txBody>
          <a:bodyPr/>
          <a:lstStyle/>
          <a:p>
            <a:fld id="{9D6CE7AA-A24D-4D7B-B840-60FBF9997439}" type="slidenum">
              <a:rPr lang="en-US" smtClean="0"/>
              <a:t>‹#›</a:t>
            </a:fld>
            <a:endParaRPr lang="en-US"/>
          </a:p>
        </p:txBody>
      </p:sp>
    </p:spTree>
    <p:extLst>
      <p:ext uri="{BB962C8B-B14F-4D97-AF65-F5344CB8AC3E}">
        <p14:creationId xmlns:p14="http://schemas.microsoft.com/office/powerpoint/2010/main" val="453645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3917F-1D55-40EF-BB3E-B24B04D142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81BA1C-93AD-49B4-8438-D23BD48AEE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339638A-36F9-48E2-8AE4-35E133A04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CA8E5F4-41F6-4B88-B959-7AB7EE3ECCD3}"/>
              </a:ext>
            </a:extLst>
          </p:cNvPr>
          <p:cNvSpPr>
            <a:spLocks noGrp="1"/>
          </p:cNvSpPr>
          <p:nvPr>
            <p:ph type="dt" sz="half" idx="10"/>
          </p:nvPr>
        </p:nvSpPr>
        <p:spPr/>
        <p:txBody>
          <a:bodyPr/>
          <a:lstStyle/>
          <a:p>
            <a:fld id="{461DCCD7-8EF5-43B5-A7D4-57B9ADC32AAA}" type="datetimeFigureOut">
              <a:rPr lang="en-US" smtClean="0"/>
              <a:t>9/14/18</a:t>
            </a:fld>
            <a:endParaRPr lang="en-US"/>
          </a:p>
        </p:txBody>
      </p:sp>
      <p:sp>
        <p:nvSpPr>
          <p:cNvPr id="6" name="Footer Placeholder 5">
            <a:extLst>
              <a:ext uri="{FF2B5EF4-FFF2-40B4-BE49-F238E27FC236}">
                <a16:creationId xmlns:a16="http://schemas.microsoft.com/office/drawing/2014/main" xmlns="" id="{554DC1C7-773C-4CDA-A8D1-B102F92AB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9B397C8-B235-46B5-AA51-872B3876DDAC}"/>
              </a:ext>
            </a:extLst>
          </p:cNvPr>
          <p:cNvSpPr>
            <a:spLocks noGrp="1"/>
          </p:cNvSpPr>
          <p:nvPr>
            <p:ph type="sldNum" sz="quarter" idx="12"/>
          </p:nvPr>
        </p:nvSpPr>
        <p:spPr/>
        <p:txBody>
          <a:bodyPr/>
          <a:lstStyle/>
          <a:p>
            <a:fld id="{9D6CE7AA-A24D-4D7B-B840-60FBF9997439}" type="slidenum">
              <a:rPr lang="en-US" smtClean="0"/>
              <a:t>‹#›</a:t>
            </a:fld>
            <a:endParaRPr lang="en-US"/>
          </a:p>
        </p:txBody>
      </p:sp>
    </p:spTree>
    <p:extLst>
      <p:ext uri="{BB962C8B-B14F-4D97-AF65-F5344CB8AC3E}">
        <p14:creationId xmlns:p14="http://schemas.microsoft.com/office/powerpoint/2010/main" val="68752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2C14F2-8B05-4459-A2F5-36052AE44E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BE81C40-C726-4092-AD08-62A99AE75C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C4A8909-D3A9-49BB-8676-93A6C46EDE8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2D3EAC8-1D0B-4DA9-9D68-8C94F715E3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2C51827-39CC-41C0-9934-CFD4439B56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40EF0C-CF11-4831-9112-A1C952FCBCEB}"/>
              </a:ext>
            </a:extLst>
          </p:cNvPr>
          <p:cNvSpPr>
            <a:spLocks noGrp="1"/>
          </p:cNvSpPr>
          <p:nvPr>
            <p:ph type="dt" sz="half" idx="10"/>
          </p:nvPr>
        </p:nvSpPr>
        <p:spPr/>
        <p:txBody>
          <a:bodyPr/>
          <a:lstStyle/>
          <a:p>
            <a:fld id="{461DCCD7-8EF5-43B5-A7D4-57B9ADC32AAA}" type="datetimeFigureOut">
              <a:rPr lang="en-US" smtClean="0"/>
              <a:t>9/14/18</a:t>
            </a:fld>
            <a:endParaRPr lang="en-US"/>
          </a:p>
        </p:txBody>
      </p:sp>
      <p:sp>
        <p:nvSpPr>
          <p:cNvPr id="8" name="Footer Placeholder 7">
            <a:extLst>
              <a:ext uri="{FF2B5EF4-FFF2-40B4-BE49-F238E27FC236}">
                <a16:creationId xmlns:a16="http://schemas.microsoft.com/office/drawing/2014/main" xmlns="" id="{23819537-03F0-4D56-B63D-61E1E6BB99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FCB40EF-0418-4342-97B4-19DD8FC1DAC4}"/>
              </a:ext>
            </a:extLst>
          </p:cNvPr>
          <p:cNvSpPr>
            <a:spLocks noGrp="1"/>
          </p:cNvSpPr>
          <p:nvPr>
            <p:ph type="sldNum" sz="quarter" idx="12"/>
          </p:nvPr>
        </p:nvSpPr>
        <p:spPr/>
        <p:txBody>
          <a:bodyPr/>
          <a:lstStyle/>
          <a:p>
            <a:fld id="{9D6CE7AA-A24D-4D7B-B840-60FBF9997439}" type="slidenum">
              <a:rPr lang="en-US" smtClean="0"/>
              <a:t>‹#›</a:t>
            </a:fld>
            <a:endParaRPr lang="en-US"/>
          </a:p>
        </p:txBody>
      </p:sp>
    </p:spTree>
    <p:extLst>
      <p:ext uri="{BB962C8B-B14F-4D97-AF65-F5344CB8AC3E}">
        <p14:creationId xmlns:p14="http://schemas.microsoft.com/office/powerpoint/2010/main" val="294509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55A249-68EA-4DEC-A5FD-D291D37387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33C085E-C281-4DFD-B71A-958AA8F02214}"/>
              </a:ext>
            </a:extLst>
          </p:cNvPr>
          <p:cNvSpPr>
            <a:spLocks noGrp="1"/>
          </p:cNvSpPr>
          <p:nvPr>
            <p:ph type="dt" sz="half" idx="10"/>
          </p:nvPr>
        </p:nvSpPr>
        <p:spPr/>
        <p:txBody>
          <a:bodyPr/>
          <a:lstStyle/>
          <a:p>
            <a:fld id="{461DCCD7-8EF5-43B5-A7D4-57B9ADC32AAA}" type="datetimeFigureOut">
              <a:rPr lang="en-US" smtClean="0"/>
              <a:t>9/14/18</a:t>
            </a:fld>
            <a:endParaRPr lang="en-US"/>
          </a:p>
        </p:txBody>
      </p:sp>
      <p:sp>
        <p:nvSpPr>
          <p:cNvPr id="4" name="Footer Placeholder 3">
            <a:extLst>
              <a:ext uri="{FF2B5EF4-FFF2-40B4-BE49-F238E27FC236}">
                <a16:creationId xmlns:a16="http://schemas.microsoft.com/office/drawing/2014/main" xmlns="" id="{FF353AE4-8015-45F7-A96F-D800E696F2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3B87C8C-8241-4381-A6E1-5421AAEF3786}"/>
              </a:ext>
            </a:extLst>
          </p:cNvPr>
          <p:cNvSpPr>
            <a:spLocks noGrp="1"/>
          </p:cNvSpPr>
          <p:nvPr>
            <p:ph type="sldNum" sz="quarter" idx="12"/>
          </p:nvPr>
        </p:nvSpPr>
        <p:spPr/>
        <p:txBody>
          <a:bodyPr/>
          <a:lstStyle/>
          <a:p>
            <a:fld id="{9D6CE7AA-A24D-4D7B-B840-60FBF9997439}" type="slidenum">
              <a:rPr lang="en-US" smtClean="0"/>
              <a:t>‹#›</a:t>
            </a:fld>
            <a:endParaRPr lang="en-US"/>
          </a:p>
        </p:txBody>
      </p:sp>
    </p:spTree>
    <p:extLst>
      <p:ext uri="{BB962C8B-B14F-4D97-AF65-F5344CB8AC3E}">
        <p14:creationId xmlns:p14="http://schemas.microsoft.com/office/powerpoint/2010/main" val="11497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B830816-66F2-466E-AB82-C0F35BC83ED1}"/>
              </a:ext>
            </a:extLst>
          </p:cNvPr>
          <p:cNvSpPr>
            <a:spLocks noGrp="1"/>
          </p:cNvSpPr>
          <p:nvPr>
            <p:ph type="dt" sz="half" idx="10"/>
          </p:nvPr>
        </p:nvSpPr>
        <p:spPr/>
        <p:txBody>
          <a:bodyPr/>
          <a:lstStyle/>
          <a:p>
            <a:fld id="{461DCCD7-8EF5-43B5-A7D4-57B9ADC32AAA}" type="datetimeFigureOut">
              <a:rPr lang="en-US" smtClean="0"/>
              <a:t>9/14/18</a:t>
            </a:fld>
            <a:endParaRPr lang="en-US"/>
          </a:p>
        </p:txBody>
      </p:sp>
      <p:sp>
        <p:nvSpPr>
          <p:cNvPr id="3" name="Footer Placeholder 2">
            <a:extLst>
              <a:ext uri="{FF2B5EF4-FFF2-40B4-BE49-F238E27FC236}">
                <a16:creationId xmlns:a16="http://schemas.microsoft.com/office/drawing/2014/main" xmlns="" id="{53EB17BB-6D4C-4475-A4D6-C0EFEB952E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F861307-A530-4A93-B33C-AB7B9EEEA3A2}"/>
              </a:ext>
            </a:extLst>
          </p:cNvPr>
          <p:cNvSpPr>
            <a:spLocks noGrp="1"/>
          </p:cNvSpPr>
          <p:nvPr>
            <p:ph type="sldNum" sz="quarter" idx="12"/>
          </p:nvPr>
        </p:nvSpPr>
        <p:spPr/>
        <p:txBody>
          <a:bodyPr/>
          <a:lstStyle/>
          <a:p>
            <a:fld id="{9D6CE7AA-A24D-4D7B-B840-60FBF9997439}" type="slidenum">
              <a:rPr lang="en-US" smtClean="0"/>
              <a:t>‹#›</a:t>
            </a:fld>
            <a:endParaRPr lang="en-US"/>
          </a:p>
        </p:txBody>
      </p:sp>
    </p:spTree>
    <p:extLst>
      <p:ext uri="{BB962C8B-B14F-4D97-AF65-F5344CB8AC3E}">
        <p14:creationId xmlns:p14="http://schemas.microsoft.com/office/powerpoint/2010/main" val="763937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1A0CB2-385A-4875-A011-76EC0D2E42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721EB90-7EEE-40E3-98CB-B75677CB00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989C7E2-99F0-4E41-9F4D-96861D4CD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5C9FA07-00ED-47FF-A094-23A3D47313DA}"/>
              </a:ext>
            </a:extLst>
          </p:cNvPr>
          <p:cNvSpPr>
            <a:spLocks noGrp="1"/>
          </p:cNvSpPr>
          <p:nvPr>
            <p:ph type="dt" sz="half" idx="10"/>
          </p:nvPr>
        </p:nvSpPr>
        <p:spPr/>
        <p:txBody>
          <a:bodyPr/>
          <a:lstStyle/>
          <a:p>
            <a:fld id="{461DCCD7-8EF5-43B5-A7D4-57B9ADC32AAA}" type="datetimeFigureOut">
              <a:rPr lang="en-US" smtClean="0"/>
              <a:t>9/14/18</a:t>
            </a:fld>
            <a:endParaRPr lang="en-US"/>
          </a:p>
        </p:txBody>
      </p:sp>
      <p:sp>
        <p:nvSpPr>
          <p:cNvPr id="6" name="Footer Placeholder 5">
            <a:extLst>
              <a:ext uri="{FF2B5EF4-FFF2-40B4-BE49-F238E27FC236}">
                <a16:creationId xmlns:a16="http://schemas.microsoft.com/office/drawing/2014/main" xmlns="" id="{1C14DEE0-A742-4C86-9770-056912BC31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1F7B29B-223B-41BD-A7CF-F3561CC0873A}"/>
              </a:ext>
            </a:extLst>
          </p:cNvPr>
          <p:cNvSpPr>
            <a:spLocks noGrp="1"/>
          </p:cNvSpPr>
          <p:nvPr>
            <p:ph type="sldNum" sz="quarter" idx="12"/>
          </p:nvPr>
        </p:nvSpPr>
        <p:spPr/>
        <p:txBody>
          <a:bodyPr/>
          <a:lstStyle/>
          <a:p>
            <a:fld id="{9D6CE7AA-A24D-4D7B-B840-60FBF9997439}" type="slidenum">
              <a:rPr lang="en-US" smtClean="0"/>
              <a:t>‹#›</a:t>
            </a:fld>
            <a:endParaRPr lang="en-US"/>
          </a:p>
        </p:txBody>
      </p:sp>
    </p:spTree>
    <p:extLst>
      <p:ext uri="{BB962C8B-B14F-4D97-AF65-F5344CB8AC3E}">
        <p14:creationId xmlns:p14="http://schemas.microsoft.com/office/powerpoint/2010/main" val="1321292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73012E-424A-4771-9FA0-A3B7906555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4ABAD71-9BDC-449A-AF5C-6805417965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252C38-E195-40A8-A37C-28C7BC3B3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8247BD8-7356-45C1-8891-9D5A9EE750CF}"/>
              </a:ext>
            </a:extLst>
          </p:cNvPr>
          <p:cNvSpPr>
            <a:spLocks noGrp="1"/>
          </p:cNvSpPr>
          <p:nvPr>
            <p:ph type="dt" sz="half" idx="10"/>
          </p:nvPr>
        </p:nvSpPr>
        <p:spPr/>
        <p:txBody>
          <a:bodyPr/>
          <a:lstStyle/>
          <a:p>
            <a:fld id="{461DCCD7-8EF5-43B5-A7D4-57B9ADC32AAA}" type="datetimeFigureOut">
              <a:rPr lang="en-US" smtClean="0"/>
              <a:t>9/14/18</a:t>
            </a:fld>
            <a:endParaRPr lang="en-US"/>
          </a:p>
        </p:txBody>
      </p:sp>
      <p:sp>
        <p:nvSpPr>
          <p:cNvPr id="6" name="Footer Placeholder 5">
            <a:extLst>
              <a:ext uri="{FF2B5EF4-FFF2-40B4-BE49-F238E27FC236}">
                <a16:creationId xmlns:a16="http://schemas.microsoft.com/office/drawing/2014/main" xmlns="" id="{0A4442E4-50FC-4584-8591-E1CD0211E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EB8178E-31FF-4EC7-B3C5-A12A54797990}"/>
              </a:ext>
            </a:extLst>
          </p:cNvPr>
          <p:cNvSpPr>
            <a:spLocks noGrp="1"/>
          </p:cNvSpPr>
          <p:nvPr>
            <p:ph type="sldNum" sz="quarter" idx="12"/>
          </p:nvPr>
        </p:nvSpPr>
        <p:spPr/>
        <p:txBody>
          <a:bodyPr/>
          <a:lstStyle/>
          <a:p>
            <a:fld id="{9D6CE7AA-A24D-4D7B-B840-60FBF9997439}" type="slidenum">
              <a:rPr lang="en-US" smtClean="0"/>
              <a:t>‹#›</a:t>
            </a:fld>
            <a:endParaRPr lang="en-US"/>
          </a:p>
        </p:txBody>
      </p:sp>
    </p:spTree>
    <p:extLst>
      <p:ext uri="{BB962C8B-B14F-4D97-AF65-F5344CB8AC3E}">
        <p14:creationId xmlns:p14="http://schemas.microsoft.com/office/powerpoint/2010/main" val="4340843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C6A917A-881F-453F-988A-458917E1E6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0BDA3E9-D7C6-445F-AF7C-42AE5BA482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CF072E-EC95-4744-BBCC-23AA826022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DCCD7-8EF5-43B5-A7D4-57B9ADC32AAA}" type="datetimeFigureOut">
              <a:rPr lang="en-US" smtClean="0"/>
              <a:t>9/14/18</a:t>
            </a:fld>
            <a:endParaRPr lang="en-US"/>
          </a:p>
        </p:txBody>
      </p:sp>
      <p:sp>
        <p:nvSpPr>
          <p:cNvPr id="5" name="Footer Placeholder 4">
            <a:extLst>
              <a:ext uri="{FF2B5EF4-FFF2-40B4-BE49-F238E27FC236}">
                <a16:creationId xmlns:a16="http://schemas.microsoft.com/office/drawing/2014/main" xmlns="" id="{717C475C-7406-432D-B6DD-353AF36B5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BEDA601-7BDA-4103-8D5D-4E16CA4DDA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CE7AA-A24D-4D7B-B840-60FBF9997439}" type="slidenum">
              <a:rPr lang="en-US" smtClean="0"/>
              <a:t>‹#›</a:t>
            </a:fld>
            <a:endParaRPr lang="en-US"/>
          </a:p>
        </p:txBody>
      </p:sp>
    </p:spTree>
    <p:extLst>
      <p:ext uri="{BB962C8B-B14F-4D97-AF65-F5344CB8AC3E}">
        <p14:creationId xmlns:p14="http://schemas.microsoft.com/office/powerpoint/2010/main" val="724144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hyperlink" Target="https://www.instagram.com/sierraclub_nj/" TargetMode="External"/><Relationship Id="rId4" Type="http://schemas.openxmlformats.org/officeDocument/2006/relationships/image" Target="../media/image13.jpeg"/><Relationship Id="rId5" Type="http://schemas.openxmlformats.org/officeDocument/2006/relationships/hyperlink" Target="https://www.facebook.com/NJSierraClub" TargetMode="External"/><Relationship Id="rId6" Type="http://schemas.openxmlformats.org/officeDocument/2006/relationships/image" Target="../media/image14.jpeg"/><Relationship Id="rId7" Type="http://schemas.openxmlformats.org/officeDocument/2006/relationships/hyperlink" Target="https://twitter.com/njsierraclub" TargetMode="External"/><Relationship Id="rId8" Type="http://schemas.openxmlformats.org/officeDocument/2006/relationships/image" Target="../media/image15.jpeg"/><Relationship Id="rId9" Type="http://schemas.openxmlformats.org/officeDocument/2006/relationships/hyperlink" Target="http://sierra-club.org/new-jersey" TargetMode="External"/><Relationship Id="rId10"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54C019-3784-4AB0-B4EE-5A74773D49D5}"/>
              </a:ext>
            </a:extLst>
          </p:cNvPr>
          <p:cNvSpPr>
            <a:spLocks noGrp="1"/>
          </p:cNvSpPr>
          <p:nvPr>
            <p:ph type="ctrTitle"/>
          </p:nvPr>
        </p:nvSpPr>
        <p:spPr/>
        <p:txBody>
          <a:bodyPr/>
          <a:lstStyle/>
          <a:p>
            <a:r>
              <a:rPr lang="en-US" dirty="0"/>
              <a:t>Meadowlands Natural Gas Power Plant Proposal </a:t>
            </a:r>
          </a:p>
        </p:txBody>
      </p:sp>
      <p:sp>
        <p:nvSpPr>
          <p:cNvPr id="3" name="Subtitle 2">
            <a:extLst>
              <a:ext uri="{FF2B5EF4-FFF2-40B4-BE49-F238E27FC236}">
                <a16:creationId xmlns:a16="http://schemas.microsoft.com/office/drawing/2014/main" xmlns="" id="{1EA2A72E-08D7-4E68-A116-E8F65A0BE95F}"/>
              </a:ext>
            </a:extLst>
          </p:cNvPr>
          <p:cNvSpPr>
            <a:spLocks noGrp="1"/>
          </p:cNvSpPr>
          <p:nvPr>
            <p:ph type="subTitle" idx="1"/>
          </p:nvPr>
        </p:nvSpPr>
        <p:spPr/>
        <p:txBody>
          <a:bodyPr>
            <a:normAutofit/>
          </a:bodyPr>
          <a:lstStyle/>
          <a:p>
            <a:r>
              <a:rPr lang="en-US" dirty="0"/>
              <a:t>Jeff Tittel, Director of the New Jersey Sierra Club </a:t>
            </a:r>
          </a:p>
          <a:p>
            <a:endParaRPr lang="en-US" dirty="0"/>
          </a:p>
        </p:txBody>
      </p:sp>
      <p:pic>
        <p:nvPicPr>
          <p:cNvPr id="5" name="Picture 4">
            <a:extLst>
              <a:ext uri="{FF2B5EF4-FFF2-40B4-BE49-F238E27FC236}">
                <a16:creationId xmlns:a16="http://schemas.microsoft.com/office/drawing/2014/main" xmlns="" id="{3ABE3FB4-B09E-483B-84BD-8580394F1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1892" y="4425472"/>
            <a:ext cx="3588215" cy="1310165"/>
          </a:xfrm>
          <a:prstGeom prst="rect">
            <a:avLst/>
          </a:prstGeom>
        </p:spPr>
      </p:pic>
    </p:spTree>
    <p:extLst>
      <p:ext uri="{BB962C8B-B14F-4D97-AF65-F5344CB8AC3E}">
        <p14:creationId xmlns:p14="http://schemas.microsoft.com/office/powerpoint/2010/main" val="2938691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70DFB4F-792A-4A8B-9975-E655403C80C2}"/>
              </a:ext>
            </a:extLst>
          </p:cNvPr>
          <p:cNvPicPr>
            <a:picLocks noChangeAspect="1"/>
          </p:cNvPicPr>
          <p:nvPr/>
        </p:nvPicPr>
        <p:blipFill rotWithShape="1">
          <a:blip r:embed="rId2">
            <a:extLst>
              <a:ext uri="{28A0092B-C50C-407E-A947-70E740481C1C}">
                <a14:useLocalDpi xmlns:a14="http://schemas.microsoft.com/office/drawing/2010/main" val="0"/>
              </a:ext>
            </a:extLst>
          </a:blip>
          <a:srcRect l="13130" r="19276"/>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a:solidFill>
              <a:srgbClr val="754733"/>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logo&#10;&#10;Description generated with very high confidence">
            <a:extLst>
              <a:ext uri="{FF2B5EF4-FFF2-40B4-BE49-F238E27FC236}">
                <a16:creationId xmlns:a16="http://schemas.microsoft.com/office/drawing/2014/main" xmlns="" id="{22819F89-3C86-4E95-A553-B5CACDB5E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231" y="305986"/>
            <a:ext cx="468063" cy="731114"/>
          </a:xfrm>
          <a:prstGeom prst="rect">
            <a:avLst/>
          </a:prstGeom>
        </p:spPr>
      </p:pic>
      <p:sp>
        <p:nvSpPr>
          <p:cNvPr id="2" name="Title 1">
            <a:extLst>
              <a:ext uri="{FF2B5EF4-FFF2-40B4-BE49-F238E27FC236}">
                <a16:creationId xmlns:a16="http://schemas.microsoft.com/office/drawing/2014/main" xmlns="" id="{40E8BB3D-8585-4723-9178-1511BEA35393}"/>
              </a:ext>
            </a:extLst>
          </p:cNvPr>
          <p:cNvSpPr>
            <a:spLocks noGrp="1"/>
          </p:cNvSpPr>
          <p:nvPr>
            <p:ph type="title"/>
          </p:nvPr>
        </p:nvSpPr>
        <p:spPr>
          <a:xfrm>
            <a:off x="4965430" y="629268"/>
            <a:ext cx="6586491" cy="1286160"/>
          </a:xfrm>
        </p:spPr>
        <p:txBody>
          <a:bodyPr anchor="b">
            <a:normAutofit/>
          </a:bodyPr>
          <a:lstStyle/>
          <a:p>
            <a:r>
              <a:rPr lang="en-US" sz="4100" dirty="0"/>
              <a:t>Economic Impacts on our Green Economy </a:t>
            </a:r>
          </a:p>
        </p:txBody>
      </p:sp>
      <p:sp>
        <p:nvSpPr>
          <p:cNvPr id="3" name="Content Placeholder 2">
            <a:extLst>
              <a:ext uri="{FF2B5EF4-FFF2-40B4-BE49-F238E27FC236}">
                <a16:creationId xmlns:a16="http://schemas.microsoft.com/office/drawing/2014/main" xmlns="" id="{EEED95C9-AFD0-4307-8105-0566E95C5644}"/>
              </a:ext>
            </a:extLst>
          </p:cNvPr>
          <p:cNvSpPr>
            <a:spLocks noGrp="1"/>
          </p:cNvSpPr>
          <p:nvPr>
            <p:ph idx="1"/>
          </p:nvPr>
        </p:nvSpPr>
        <p:spPr>
          <a:xfrm>
            <a:off x="4965431" y="2438400"/>
            <a:ext cx="6586489" cy="3785419"/>
          </a:xfrm>
        </p:spPr>
        <p:txBody>
          <a:bodyPr>
            <a:normAutofit fontScale="92500"/>
          </a:bodyPr>
          <a:lstStyle/>
          <a:p>
            <a:r>
              <a:rPr lang="en-US" sz="2600" dirty="0"/>
              <a:t>This power plant would pay almost no property taxes</a:t>
            </a:r>
          </a:p>
          <a:p>
            <a:r>
              <a:rPr lang="en-US" sz="2600" dirty="0"/>
              <a:t>This power plant would pay about 10% for their property taxes because they are exempted under a NJ law that exempts energy utility facilities.</a:t>
            </a:r>
          </a:p>
          <a:p>
            <a:pPr lvl="1"/>
            <a:r>
              <a:rPr lang="en-US" sz="2600" dirty="0"/>
              <a:t>The Power plant proposal is a $1.5 billion plan- but it will be taxed under normal rate.  </a:t>
            </a:r>
          </a:p>
          <a:p>
            <a:pPr lvl="1"/>
            <a:r>
              <a:rPr lang="en-US" sz="2600" b="1" dirty="0"/>
              <a:t>This means instead of getting $55 million a year from the plant, we will only be getting $5 million. </a:t>
            </a:r>
          </a:p>
          <a:p>
            <a:endParaRPr lang="en-US" sz="1600" dirty="0"/>
          </a:p>
        </p:txBody>
      </p:sp>
    </p:spTree>
    <p:extLst>
      <p:ext uri="{BB962C8B-B14F-4D97-AF65-F5344CB8AC3E}">
        <p14:creationId xmlns:p14="http://schemas.microsoft.com/office/powerpoint/2010/main" val="831293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91D304F-B7EC-41EF-8E2B-FD8A41E21891}"/>
              </a:ext>
            </a:extLst>
          </p:cNvPr>
          <p:cNvPicPr>
            <a:picLocks noChangeAspect="1"/>
          </p:cNvPicPr>
          <p:nvPr/>
        </p:nvPicPr>
        <p:blipFill rotWithShape="1">
          <a:blip r:embed="rId2"/>
          <a:srcRect r="1" b="140"/>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a:solidFill>
              <a:srgbClr val="CF9F5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1C56403F-9BB3-4D19-AD82-960FB5DA77B7}"/>
              </a:ext>
            </a:extLst>
          </p:cNvPr>
          <p:cNvSpPr>
            <a:spLocks noGrp="1"/>
          </p:cNvSpPr>
          <p:nvPr>
            <p:ph type="title"/>
          </p:nvPr>
        </p:nvSpPr>
        <p:spPr>
          <a:xfrm>
            <a:off x="4965430" y="629268"/>
            <a:ext cx="6586491" cy="1286160"/>
          </a:xfrm>
        </p:spPr>
        <p:txBody>
          <a:bodyPr anchor="b">
            <a:normAutofit fontScale="90000"/>
          </a:bodyPr>
          <a:lstStyle/>
          <a:p>
            <a:r>
              <a:rPr lang="en-US" dirty="0"/>
              <a:t>Benefits of Investing in Renewable Energy </a:t>
            </a:r>
          </a:p>
        </p:txBody>
      </p:sp>
      <p:sp>
        <p:nvSpPr>
          <p:cNvPr id="3" name="Content Placeholder 2">
            <a:extLst>
              <a:ext uri="{FF2B5EF4-FFF2-40B4-BE49-F238E27FC236}">
                <a16:creationId xmlns:a16="http://schemas.microsoft.com/office/drawing/2014/main" xmlns="" id="{062313AC-75AE-41A5-9C5A-0F502458469D}"/>
              </a:ext>
            </a:extLst>
          </p:cNvPr>
          <p:cNvSpPr>
            <a:spLocks noGrp="1"/>
          </p:cNvSpPr>
          <p:nvPr>
            <p:ph idx="1"/>
          </p:nvPr>
        </p:nvSpPr>
        <p:spPr>
          <a:xfrm>
            <a:off x="4965431" y="2438400"/>
            <a:ext cx="6586489" cy="3785419"/>
          </a:xfrm>
        </p:spPr>
        <p:txBody>
          <a:bodyPr>
            <a:normAutofit/>
          </a:bodyPr>
          <a:lstStyle/>
          <a:p>
            <a:r>
              <a:rPr lang="en-US" sz="2000" dirty="0"/>
              <a:t>We should not be building more natural gas infrastructure if we want to reach Governor Murphy’s strong environmental and clean energy goals for New Jersey. </a:t>
            </a:r>
          </a:p>
          <a:p>
            <a:r>
              <a:rPr lang="en-US" sz="2000" dirty="0"/>
              <a:t>We should be investing $1.5 billion in solar and wind farms</a:t>
            </a:r>
          </a:p>
          <a:p>
            <a:r>
              <a:rPr lang="en-US" sz="2000" dirty="0"/>
              <a:t>We could create 1,000s of more jobs building renewable energy projects like offshore windmills and solar farms.</a:t>
            </a:r>
          </a:p>
          <a:p>
            <a:r>
              <a:rPr lang="en-US" sz="2000" dirty="0"/>
              <a:t>If we want to get to 100% green energy by 2050 we need to focus on renewable energy</a:t>
            </a:r>
          </a:p>
          <a:p>
            <a:endParaRPr lang="en-US" sz="2000" dirty="0"/>
          </a:p>
        </p:txBody>
      </p:sp>
      <p:pic>
        <p:nvPicPr>
          <p:cNvPr id="6" name="Picture 5" descr="A close up of a logo&#10;&#10;Description generated with very high confidence">
            <a:extLst>
              <a:ext uri="{FF2B5EF4-FFF2-40B4-BE49-F238E27FC236}">
                <a16:creationId xmlns:a16="http://schemas.microsoft.com/office/drawing/2014/main" xmlns="" id="{4B7815BA-88C1-451F-A37B-4BD0F2072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231" y="305986"/>
            <a:ext cx="468063" cy="731114"/>
          </a:xfrm>
          <a:prstGeom prst="rect">
            <a:avLst/>
          </a:prstGeom>
        </p:spPr>
      </p:pic>
    </p:spTree>
    <p:extLst>
      <p:ext uri="{BB962C8B-B14F-4D97-AF65-F5344CB8AC3E}">
        <p14:creationId xmlns:p14="http://schemas.microsoft.com/office/powerpoint/2010/main" val="1159648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3E47F5-A0F9-44CF-9784-C843593364A7}"/>
              </a:ext>
            </a:extLst>
          </p:cNvPr>
          <p:cNvSpPr>
            <a:spLocks noGrp="1"/>
          </p:cNvSpPr>
          <p:nvPr>
            <p:ph type="title"/>
          </p:nvPr>
        </p:nvSpPr>
        <p:spPr/>
        <p:txBody>
          <a:bodyPr/>
          <a:lstStyle/>
          <a:p>
            <a:r>
              <a:rPr lang="en-US" dirty="0"/>
              <a:t>Why We Don’t Need Another Natural Gas Power Plant </a:t>
            </a:r>
          </a:p>
        </p:txBody>
      </p:sp>
      <p:sp>
        <p:nvSpPr>
          <p:cNvPr id="3" name="Content Placeholder 2">
            <a:extLst>
              <a:ext uri="{FF2B5EF4-FFF2-40B4-BE49-F238E27FC236}">
                <a16:creationId xmlns:a16="http://schemas.microsoft.com/office/drawing/2014/main" xmlns="" id="{6EFC20A0-2FFE-440F-B906-C80796854CA8}"/>
              </a:ext>
            </a:extLst>
          </p:cNvPr>
          <p:cNvSpPr>
            <a:spLocks noGrp="1"/>
          </p:cNvSpPr>
          <p:nvPr>
            <p:ph idx="1"/>
          </p:nvPr>
        </p:nvSpPr>
        <p:spPr/>
        <p:txBody>
          <a:bodyPr>
            <a:normAutofit fontScale="92500" lnSpcReduction="20000"/>
          </a:bodyPr>
          <a:lstStyle/>
          <a:p>
            <a:r>
              <a:rPr lang="en-US" dirty="0"/>
              <a:t>Much of this gas is more likely to go out of state or to export rather than service the people of New Jersey.</a:t>
            </a:r>
          </a:p>
          <a:p>
            <a:pPr lvl="1"/>
            <a:r>
              <a:rPr lang="en-US" dirty="0"/>
              <a:t>While New Jersey gets the pollution, New York gets the electricity.</a:t>
            </a:r>
          </a:p>
          <a:p>
            <a:r>
              <a:rPr lang="en-US" dirty="0"/>
              <a:t>We’re already seeing setbacks with the current nuclear subsidy law and this power plant would be a one-two punch to clean energy and creating green jobs. </a:t>
            </a:r>
          </a:p>
          <a:p>
            <a:r>
              <a:rPr lang="en-US" dirty="0"/>
              <a:t>The Nuclear Subsidy Law just signed by Governor Murphy requires consumers to buy 40% or 480MW of electricity. If we expand more natural gas power plants, we will end up buying even more out-of-state nuclear power to make up for it. </a:t>
            </a:r>
          </a:p>
          <a:p>
            <a:r>
              <a:rPr lang="en-US" dirty="0"/>
              <a:t>The Sierra Club has asked Governor Murphy to sign an executive order on a moratorium on fossil fuel electrical generation plants until New Jersey reaches its renewable energy goals. </a:t>
            </a:r>
          </a:p>
        </p:txBody>
      </p:sp>
      <p:pic>
        <p:nvPicPr>
          <p:cNvPr id="5" name="Picture 4" descr="A close up of a logo&#10;&#10;Description generated with very high confidence">
            <a:extLst>
              <a:ext uri="{FF2B5EF4-FFF2-40B4-BE49-F238E27FC236}">
                <a16:creationId xmlns:a16="http://schemas.microsoft.com/office/drawing/2014/main" xmlns="" id="{85E17335-61E5-440D-BFCD-DAC8C7234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737" y="365125"/>
            <a:ext cx="468063" cy="731114"/>
          </a:xfrm>
          <a:prstGeom prst="rect">
            <a:avLst/>
          </a:prstGeom>
        </p:spPr>
      </p:pic>
    </p:spTree>
    <p:extLst>
      <p:ext uri="{BB962C8B-B14F-4D97-AF65-F5344CB8AC3E}">
        <p14:creationId xmlns:p14="http://schemas.microsoft.com/office/powerpoint/2010/main" val="2676079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146ADC-9891-44A7-A88E-20596C936211}"/>
              </a:ext>
            </a:extLst>
          </p:cNvPr>
          <p:cNvSpPr>
            <a:spLocks noGrp="1"/>
          </p:cNvSpPr>
          <p:nvPr>
            <p:ph type="title"/>
          </p:nvPr>
        </p:nvSpPr>
        <p:spPr>
          <a:xfrm>
            <a:off x="529001" y="1082470"/>
            <a:ext cx="5120114" cy="1692794"/>
          </a:xfrm>
        </p:spPr>
        <p:txBody>
          <a:bodyPr>
            <a:normAutofit/>
          </a:bodyPr>
          <a:lstStyle/>
          <a:p>
            <a:r>
              <a:rPr lang="en-US" b="1" dirty="0"/>
              <a:t>What You Can Do</a:t>
            </a:r>
          </a:p>
        </p:txBody>
      </p:sp>
      <p:cxnSp>
        <p:nvCxnSpPr>
          <p:cNvPr id="37" name="Straight Arrow Connector 32">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BA753816-64D6-4CF3-926C-A3FDE8C254AF}"/>
              </a:ext>
            </a:extLst>
          </p:cNvPr>
          <p:cNvSpPr>
            <a:spLocks noGrp="1"/>
          </p:cNvSpPr>
          <p:nvPr>
            <p:ph idx="1"/>
          </p:nvPr>
        </p:nvSpPr>
        <p:spPr>
          <a:xfrm>
            <a:off x="655321" y="2575034"/>
            <a:ext cx="5120113" cy="3462228"/>
          </a:xfrm>
        </p:spPr>
        <p:txBody>
          <a:bodyPr>
            <a:normAutofit/>
          </a:bodyPr>
          <a:lstStyle/>
          <a:p>
            <a:r>
              <a:rPr lang="en-US" sz="1800" b="1"/>
              <a:t>Ask Governor Murphy to put a moratorium on new gas plants in New Jersey because we need to stop the proliferation of dirty fossil fuels across our state </a:t>
            </a:r>
          </a:p>
          <a:p>
            <a:r>
              <a:rPr lang="en-US" sz="1800"/>
              <a:t>Governor Cuomo committed to moratorium on gas fired power plants- Governor Murphy must too </a:t>
            </a:r>
          </a:p>
          <a:p>
            <a:r>
              <a:rPr lang="en-US" sz="1800"/>
              <a:t>Ridgefield &amp; Union City Pass Resolution to Oppose Meadowlands Power Plant</a:t>
            </a:r>
          </a:p>
          <a:p>
            <a:pPr lvl="1"/>
            <a:r>
              <a:rPr lang="en-US" sz="1800"/>
              <a:t>We need more towns in Bergen and Hudson County to come out against this power plant</a:t>
            </a:r>
          </a:p>
          <a:p>
            <a:pPr lvl="1"/>
            <a:endParaRPr lang="en-US" sz="1800"/>
          </a:p>
        </p:txBody>
      </p:sp>
      <p:pic>
        <p:nvPicPr>
          <p:cNvPr id="8" name="Picture 7" descr="A large body of water&#10;&#10;Description generated with very high confidence">
            <a:extLst>
              <a:ext uri="{FF2B5EF4-FFF2-40B4-BE49-F238E27FC236}">
                <a16:creationId xmlns:a16="http://schemas.microsoft.com/office/drawing/2014/main" xmlns="" id="{1503CF14-8B7C-4745-AC01-F15957097D03}"/>
              </a:ext>
            </a:extLst>
          </p:cNvPr>
          <p:cNvPicPr>
            <a:picLocks noChangeAspect="1"/>
          </p:cNvPicPr>
          <p:nvPr/>
        </p:nvPicPr>
        <p:blipFill rotWithShape="1">
          <a:blip r:embed="rId2">
            <a:extLst>
              <a:ext uri="{28A0092B-C50C-407E-A947-70E740481C1C}">
                <a14:useLocalDpi xmlns:a14="http://schemas.microsoft.com/office/drawing/2010/main" val="0"/>
              </a:ext>
            </a:extLst>
          </a:blip>
          <a:srcRect l="21807" r="26871" b="-1"/>
          <a:stretch/>
        </p:blipFill>
        <p:spPr>
          <a:xfrm>
            <a:off x="5522794" y="13"/>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7" name="Picture 6" descr="A close up of a logo&#10;&#10;Description generated with very high confidence">
            <a:extLst>
              <a:ext uri="{FF2B5EF4-FFF2-40B4-BE49-F238E27FC236}">
                <a16:creationId xmlns:a16="http://schemas.microsoft.com/office/drawing/2014/main" xmlns="" id="{4A8EF98B-BAB6-48E6-B914-EF5FEB57C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2907" y="365125"/>
            <a:ext cx="452357" cy="706582"/>
          </a:xfrm>
          <a:prstGeom prst="rect">
            <a:avLst/>
          </a:prstGeom>
        </p:spPr>
      </p:pic>
    </p:spTree>
    <p:extLst>
      <p:ext uri="{BB962C8B-B14F-4D97-AF65-F5344CB8AC3E}">
        <p14:creationId xmlns:p14="http://schemas.microsoft.com/office/powerpoint/2010/main" val="359640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a:extLst>
              <a:ext uri="{FF2B5EF4-FFF2-40B4-BE49-F238E27FC236}">
                <a16:creationId xmlns:a16="http://schemas.microsoft.com/office/drawing/2014/main" xmlns="" id="{CF8CE965-6DE9-44D8-8798-F6C7D6BB1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6988" y="6076950"/>
            <a:ext cx="189071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5" descr="A close up of a logo&#10;&#10;Description generated with very high confidence">
            <a:hlinkClick r:id="rId3"/>
            <a:extLst>
              <a:ext uri="{FF2B5EF4-FFF2-40B4-BE49-F238E27FC236}">
                <a16:creationId xmlns:a16="http://schemas.microsoft.com/office/drawing/2014/main" xmlns="" id="{1B080CE4-B0F4-4E18-A6C6-6CDFB2BC19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5156200"/>
            <a:ext cx="7858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2">
            <a:hlinkClick r:id="rId5"/>
            <a:extLst>
              <a:ext uri="{FF2B5EF4-FFF2-40B4-BE49-F238E27FC236}">
                <a16:creationId xmlns:a16="http://schemas.microsoft.com/office/drawing/2014/main" xmlns="" id="{115BE39C-C485-4EF5-9CA2-1887F437D9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0225" y="5156200"/>
            <a:ext cx="78581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4" descr="A close up of a logo&#10;&#10;Description generated with very high confidence">
            <a:hlinkClick r:id="rId7"/>
            <a:extLst>
              <a:ext uri="{FF2B5EF4-FFF2-40B4-BE49-F238E27FC236}">
                <a16:creationId xmlns:a16="http://schemas.microsoft.com/office/drawing/2014/main" xmlns="" id="{AD01250E-0835-4B6A-8BDB-93DB5448DE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4458" t="7095" r="9084" b="-2"/>
          <a:stretch>
            <a:fillRect/>
          </a:stretch>
        </p:blipFill>
        <p:spPr bwMode="auto">
          <a:xfrm>
            <a:off x="7129463" y="5024438"/>
            <a:ext cx="103822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6">
            <a:hlinkClick r:id="rId9"/>
            <a:extLst>
              <a:ext uri="{FF2B5EF4-FFF2-40B4-BE49-F238E27FC236}">
                <a16:creationId xmlns:a16="http://schemas.microsoft.com/office/drawing/2014/main" xmlns="" id="{D876F465-6A21-4AD3-AB59-B8ED72DE97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8749"/>
          <a:stretch>
            <a:fillRect/>
          </a:stretch>
        </p:blipFill>
        <p:spPr bwMode="auto">
          <a:xfrm>
            <a:off x="2814638" y="852488"/>
            <a:ext cx="6400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453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louds in the sky&#10;&#10;Description generated with very high confidence">
            <a:extLst>
              <a:ext uri="{FF2B5EF4-FFF2-40B4-BE49-F238E27FC236}">
                <a16:creationId xmlns:a16="http://schemas.microsoft.com/office/drawing/2014/main" xmlns="" id="{62EA13D3-4B08-43E5-B8C1-C19FFF133B25}"/>
              </a:ext>
            </a:extLst>
          </p:cNvPr>
          <p:cNvPicPr>
            <a:picLocks noChangeAspect="1"/>
          </p:cNvPicPr>
          <p:nvPr/>
        </p:nvPicPr>
        <p:blipFill rotWithShape="1">
          <a:blip r:embed="rId2">
            <a:extLst>
              <a:ext uri="{28A0092B-C50C-407E-A947-70E740481C1C}">
                <a14:useLocalDpi xmlns:a14="http://schemas.microsoft.com/office/drawing/2010/main" val="0"/>
              </a:ext>
            </a:extLst>
          </a:blip>
          <a:srcRect r="2259" b="1"/>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xmlns="" id="{934D3D26-F1A3-4ACD-98F6-0334316C29A1}"/>
              </a:ext>
            </a:extLst>
          </p:cNvPr>
          <p:cNvSpPr>
            <a:spLocks noGrp="1"/>
          </p:cNvSpPr>
          <p:nvPr>
            <p:ph type="title"/>
          </p:nvPr>
        </p:nvSpPr>
        <p:spPr>
          <a:xfrm>
            <a:off x="838200" y="365125"/>
            <a:ext cx="10515600" cy="1325563"/>
          </a:xfrm>
        </p:spPr>
        <p:txBody>
          <a:bodyPr>
            <a:normAutofit/>
          </a:bodyPr>
          <a:lstStyle/>
          <a:p>
            <a:r>
              <a:rPr lang="en-US" b="1"/>
              <a:t>Air Pollution from Power Plant</a:t>
            </a:r>
            <a:r>
              <a:rPr lang="en-US"/>
              <a:t/>
            </a:r>
            <a:br>
              <a:rPr lang="en-US"/>
            </a:br>
            <a:endParaRPr lang="en-US" dirty="0"/>
          </a:p>
        </p:txBody>
      </p:sp>
      <p:sp>
        <p:nvSpPr>
          <p:cNvPr id="3" name="Content Placeholder 2">
            <a:extLst>
              <a:ext uri="{FF2B5EF4-FFF2-40B4-BE49-F238E27FC236}">
                <a16:creationId xmlns:a16="http://schemas.microsoft.com/office/drawing/2014/main" xmlns="" id="{3631441F-AF3A-4309-8D3A-10C26E470A7C}"/>
              </a:ext>
            </a:extLst>
          </p:cNvPr>
          <p:cNvSpPr>
            <a:spLocks noGrp="1"/>
          </p:cNvSpPr>
          <p:nvPr>
            <p:ph idx="1"/>
          </p:nvPr>
        </p:nvSpPr>
        <p:spPr>
          <a:xfrm>
            <a:off x="838200" y="1419367"/>
            <a:ext cx="3883925" cy="4757596"/>
          </a:xfrm>
        </p:spPr>
        <p:txBody>
          <a:bodyPr>
            <a:normAutofit lnSpcReduction="10000"/>
          </a:bodyPr>
          <a:lstStyle/>
          <a:p>
            <a:r>
              <a:rPr lang="en-US" sz="1400" dirty="0"/>
              <a:t>This plant could generate almost 2.4 million metric tons of carbon dioxide a year</a:t>
            </a:r>
          </a:p>
          <a:p>
            <a:r>
              <a:rPr lang="en-US" sz="1400" dirty="0"/>
              <a:t>It could be very close to being the one top greenhouse gas producer in North Jersey</a:t>
            </a:r>
          </a:p>
          <a:p>
            <a:r>
              <a:rPr lang="en-US" sz="1400" dirty="0"/>
              <a:t>These types of plants are monsters of air pollution in New Jersey emitting heavy metals and chemicals like ammonia and nitrogen oxide. </a:t>
            </a:r>
          </a:p>
          <a:p>
            <a:r>
              <a:rPr lang="en-US" sz="1400" dirty="0"/>
              <a:t>They would need to upgrade a pipeline into the proposed natural gas powerplant </a:t>
            </a:r>
          </a:p>
          <a:p>
            <a:r>
              <a:rPr lang="en-US" sz="1400" dirty="0"/>
              <a:t>More natural gas means more pipelines like the TRANSCO </a:t>
            </a:r>
            <a:r>
              <a:rPr lang="en-US" sz="1400" dirty="0" err="1"/>
              <a:t>Rivervale</a:t>
            </a:r>
            <a:r>
              <a:rPr lang="en-US" sz="1400" dirty="0"/>
              <a:t> Pipeline </a:t>
            </a:r>
          </a:p>
          <a:p>
            <a:pPr lvl="1"/>
            <a:r>
              <a:rPr lang="en-US" sz="1400" dirty="0"/>
              <a:t>The </a:t>
            </a:r>
            <a:r>
              <a:rPr lang="en-US" sz="1400" dirty="0" err="1"/>
              <a:t>Rivervale</a:t>
            </a:r>
            <a:r>
              <a:rPr lang="en-US" sz="1400" dirty="0"/>
              <a:t> South to Market project would be a direct threat to the Oradell and Lake Tappan Reservoirs. </a:t>
            </a:r>
          </a:p>
          <a:p>
            <a:r>
              <a:rPr lang="en-US" sz="1400" dirty="0"/>
              <a:t>More pipelines means more fracking- this means more GHGs emitted and toxic frack wastewater discharge containing over 700 chemicals.</a:t>
            </a:r>
          </a:p>
          <a:p>
            <a:r>
              <a:rPr lang="en-US" sz="1400"/>
              <a:t>Air pollution from power plant can make their way into our water sources primarily through atmospheric deposition</a:t>
            </a:r>
            <a:endParaRPr lang="en-US" sz="1400" dirty="0"/>
          </a:p>
        </p:txBody>
      </p:sp>
      <p:pic>
        <p:nvPicPr>
          <p:cNvPr id="6" name="Picture 5" descr="A close up of a logo&#10;&#10;Description generated with very high confidence">
            <a:extLst>
              <a:ext uri="{FF2B5EF4-FFF2-40B4-BE49-F238E27FC236}">
                <a16:creationId xmlns:a16="http://schemas.microsoft.com/office/drawing/2014/main" xmlns="" id="{14539EF5-26DB-463F-8D0F-C7D3C469D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0766" y="378506"/>
            <a:ext cx="468063" cy="731114"/>
          </a:xfrm>
          <a:prstGeom prst="rect">
            <a:avLst/>
          </a:prstGeom>
        </p:spPr>
      </p:pic>
    </p:spTree>
    <p:extLst>
      <p:ext uri="{BB962C8B-B14F-4D97-AF65-F5344CB8AC3E}">
        <p14:creationId xmlns:p14="http://schemas.microsoft.com/office/powerpoint/2010/main" val="2415252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A95A1F-5D04-4B25-8805-5874557E5E54}"/>
              </a:ext>
            </a:extLst>
          </p:cNvPr>
          <p:cNvSpPr>
            <a:spLocks noGrp="1"/>
          </p:cNvSpPr>
          <p:nvPr>
            <p:ph type="title"/>
          </p:nvPr>
        </p:nvSpPr>
        <p:spPr/>
        <p:txBody>
          <a:bodyPr>
            <a:normAutofit/>
          </a:bodyPr>
          <a:lstStyle/>
          <a:p>
            <a:r>
              <a:rPr lang="en-US" sz="3200" b="1" dirty="0"/>
              <a:t>Natural Gas Power Plants in New Jersey (In Operation, Approved, Proposed) </a:t>
            </a:r>
            <a:endParaRPr lang="en-US" sz="3200" dirty="0"/>
          </a:p>
        </p:txBody>
      </p:sp>
      <p:sp>
        <p:nvSpPr>
          <p:cNvPr id="3" name="Content Placeholder 2">
            <a:extLst>
              <a:ext uri="{FF2B5EF4-FFF2-40B4-BE49-F238E27FC236}">
                <a16:creationId xmlns:a16="http://schemas.microsoft.com/office/drawing/2014/main" xmlns="" id="{E2F9059E-0A71-483D-BE85-D959753C119E}"/>
              </a:ext>
            </a:extLst>
          </p:cNvPr>
          <p:cNvSpPr>
            <a:spLocks noGrp="1"/>
          </p:cNvSpPr>
          <p:nvPr>
            <p:ph idx="1"/>
          </p:nvPr>
        </p:nvSpPr>
        <p:spPr>
          <a:xfrm>
            <a:off x="838200" y="1690688"/>
            <a:ext cx="10639567" cy="4585648"/>
          </a:xfrm>
        </p:spPr>
        <p:txBody>
          <a:bodyPr>
            <a:normAutofit fontScale="55000" lnSpcReduction="20000"/>
          </a:bodyPr>
          <a:lstStyle/>
          <a:p>
            <a:pPr marL="514350" indent="-514350" algn="ctr">
              <a:buFont typeface="+mj-lt"/>
              <a:buAutoNum type="arabicPeriod"/>
            </a:pPr>
            <a:r>
              <a:rPr lang="sv-SE" sz="3800" dirty="0"/>
              <a:t>PSEG’s Bergen Generating Station</a:t>
            </a:r>
            <a:r>
              <a:rPr lang="sv-SE" sz="3800" b="1" dirty="0"/>
              <a:t>: </a:t>
            </a:r>
            <a:r>
              <a:rPr lang="sv-SE" sz="3800" dirty="0"/>
              <a:t>2.6 million </a:t>
            </a:r>
          </a:p>
          <a:p>
            <a:pPr marL="514350" indent="-514350" algn="ctr">
              <a:buFont typeface="+mj-lt"/>
              <a:buAutoNum type="arabicPeriod"/>
            </a:pPr>
            <a:r>
              <a:rPr lang="en-US" sz="3800" dirty="0"/>
              <a:t>Phillips 66 Bayway Refinery: 2.5 million</a:t>
            </a:r>
          </a:p>
          <a:p>
            <a:pPr marL="514350" indent="-514350" algn="ctr">
              <a:buFont typeface="+mj-lt"/>
              <a:buAutoNum type="arabicPeriod"/>
            </a:pPr>
            <a:r>
              <a:rPr lang="en-US" sz="3800" dirty="0" err="1"/>
              <a:t>Quixx</a:t>
            </a:r>
            <a:r>
              <a:rPr lang="en-US" sz="3800" dirty="0"/>
              <a:t> Power Services Inc: 2.3 million </a:t>
            </a:r>
          </a:p>
          <a:p>
            <a:pPr marL="514350" indent="-514350" algn="ctr">
              <a:buFont typeface="+mj-lt"/>
              <a:buAutoNum type="arabicPeriod"/>
            </a:pPr>
            <a:r>
              <a:rPr lang="en-US" sz="3800" b="1" u="sng" dirty="0">
                <a:solidFill>
                  <a:srgbClr val="FF0000"/>
                </a:solidFill>
              </a:rPr>
              <a:t>Meadowlands Natural Gas Power Station: 2.3 million*</a:t>
            </a:r>
          </a:p>
          <a:p>
            <a:pPr marL="514350" indent="-514350" algn="ctr">
              <a:buFont typeface="+mj-lt"/>
              <a:buAutoNum type="arabicPeriod"/>
            </a:pPr>
            <a:r>
              <a:rPr lang="en-US" sz="3800" dirty="0"/>
              <a:t>Linden Generating Station: 2.28 million </a:t>
            </a:r>
          </a:p>
          <a:p>
            <a:pPr marL="514350" indent="-514350" algn="ctr">
              <a:buFont typeface="+mj-lt"/>
              <a:buAutoNum type="arabicPeriod"/>
            </a:pPr>
            <a:r>
              <a:rPr lang="en-US" sz="3800" b="1" u="sng" dirty="0"/>
              <a:t>Musconetcong Power Plant: 1.4 million*</a:t>
            </a:r>
          </a:p>
          <a:p>
            <a:pPr marL="514350" indent="-514350" algn="ctr">
              <a:buFont typeface="+mj-lt"/>
              <a:buAutoNum type="arabicPeriod"/>
            </a:pPr>
            <a:r>
              <a:rPr lang="en-US" sz="3800" b="1" u="sng" dirty="0"/>
              <a:t> </a:t>
            </a:r>
            <a:r>
              <a:rPr lang="en-US" sz="3800" b="1" u="sng" dirty="0" err="1"/>
              <a:t>Keasbey</a:t>
            </a:r>
            <a:r>
              <a:rPr lang="en-US" sz="3800" b="1" u="sng" dirty="0"/>
              <a:t>- Woodbridge Power Plant: 1.3 million*</a:t>
            </a:r>
          </a:p>
          <a:p>
            <a:pPr marL="514350" indent="-514350" algn="ctr">
              <a:buFont typeface="+mj-lt"/>
              <a:buAutoNum type="arabicPeriod"/>
            </a:pPr>
            <a:r>
              <a:rPr lang="en-US" sz="3800" b="1" u="sng" dirty="0"/>
              <a:t>Sewaren 7 Power Plant: 1.1 million**</a:t>
            </a:r>
          </a:p>
          <a:p>
            <a:pPr marL="514350" indent="-514350" algn="ctr">
              <a:buFont typeface="+mj-lt"/>
              <a:buAutoNum type="arabicPeriod"/>
            </a:pPr>
            <a:r>
              <a:rPr lang="en-US" sz="3800" b="1" u="sng" dirty="0"/>
              <a:t>BL England Power Plant: 900,000**</a:t>
            </a:r>
          </a:p>
          <a:p>
            <a:pPr marL="514350" indent="-514350" algn="ctr">
              <a:buAutoNum type="arabicPeriod"/>
            </a:pPr>
            <a:endParaRPr lang="en-US" sz="2500" dirty="0"/>
          </a:p>
          <a:p>
            <a:pPr marL="0" indent="0" algn="ctr">
              <a:buNone/>
            </a:pPr>
            <a:r>
              <a:rPr lang="en-US" sz="3800" dirty="0"/>
              <a:t>*Proposed</a:t>
            </a:r>
          </a:p>
          <a:p>
            <a:pPr marL="0" indent="0" algn="ctr">
              <a:buNone/>
            </a:pPr>
            <a:r>
              <a:rPr lang="en-US" sz="3800" dirty="0"/>
              <a:t>**Approved </a:t>
            </a:r>
          </a:p>
          <a:p>
            <a:pPr marL="0" indent="0" algn="ctr">
              <a:buNone/>
            </a:pPr>
            <a:r>
              <a:rPr lang="en-US" b="1" dirty="0"/>
              <a:t>New Jersey GHG Emission have increased in recent years by 3-5%</a:t>
            </a:r>
          </a:p>
        </p:txBody>
      </p:sp>
      <p:pic>
        <p:nvPicPr>
          <p:cNvPr id="4" name="Picture 3" descr="A close up of a logo&#10;&#10;Description generated with very high confidence">
            <a:extLst>
              <a:ext uri="{FF2B5EF4-FFF2-40B4-BE49-F238E27FC236}">
                <a16:creationId xmlns:a16="http://schemas.microsoft.com/office/drawing/2014/main" xmlns="" id="{193612F2-BCAB-48BF-9788-D79A99095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6314" y="296792"/>
            <a:ext cx="468063" cy="731114"/>
          </a:xfrm>
          <a:prstGeom prst="rect">
            <a:avLst/>
          </a:prstGeom>
        </p:spPr>
      </p:pic>
      <p:sp>
        <p:nvSpPr>
          <p:cNvPr id="5" name="TextBox 4">
            <a:extLst>
              <a:ext uri="{FF2B5EF4-FFF2-40B4-BE49-F238E27FC236}">
                <a16:creationId xmlns:a16="http://schemas.microsoft.com/office/drawing/2014/main" xmlns="" id="{8F1A353C-7E01-455A-8D46-2B87487D087F}"/>
              </a:ext>
            </a:extLst>
          </p:cNvPr>
          <p:cNvSpPr txBox="1"/>
          <p:nvPr/>
        </p:nvSpPr>
        <p:spPr>
          <a:xfrm>
            <a:off x="2615821" y="5961960"/>
            <a:ext cx="6960358" cy="1061829"/>
          </a:xfrm>
          <a:prstGeom prst="rect">
            <a:avLst/>
          </a:prstGeom>
          <a:noFill/>
        </p:spPr>
        <p:txBody>
          <a:bodyPr wrap="square" rtlCol="0">
            <a:spAutoFit/>
          </a:bodyPr>
          <a:lstStyle/>
          <a:p>
            <a:pPr algn="ctr"/>
            <a:endParaRPr lang="en-US" sz="900" dirty="0"/>
          </a:p>
          <a:p>
            <a:pPr algn="ctr"/>
            <a:r>
              <a:rPr lang="en-US" sz="900" dirty="0"/>
              <a:t/>
            </a:r>
            <a:br>
              <a:rPr lang="en-US" sz="900" dirty="0"/>
            </a:br>
            <a:r>
              <a:rPr lang="en-US" sz="900" dirty="0"/>
              <a:t>source: https://www.mycentraljersey.com/story/news/local/land-environment/2016/10/11/study-finds-100-super-polluters-fouling-air-we-breathe/91908548/</a:t>
            </a:r>
            <a:endParaRPr lang="sv-SE" sz="900" b="1" dirty="0"/>
          </a:p>
          <a:p>
            <a:pPr algn="ctr"/>
            <a:r>
              <a:rPr lang="en-US" sz="900" dirty="0"/>
              <a:t>Source: http://www.nj.gov/dep/dsr/trends/pdfs/ghg.pdf</a:t>
            </a:r>
          </a:p>
          <a:p>
            <a:pPr algn="ctr"/>
            <a:endParaRPr lang="en-US" dirty="0"/>
          </a:p>
        </p:txBody>
      </p:sp>
    </p:spTree>
    <p:extLst>
      <p:ext uri="{BB962C8B-B14F-4D97-AF65-F5344CB8AC3E}">
        <p14:creationId xmlns:p14="http://schemas.microsoft.com/office/powerpoint/2010/main" val="3720203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C865C1-D451-4B62-BA1E-CF98DD7FEBB2}"/>
              </a:ext>
            </a:extLst>
          </p:cNvPr>
          <p:cNvSpPr>
            <a:spLocks noGrp="1"/>
          </p:cNvSpPr>
          <p:nvPr>
            <p:ph type="title"/>
          </p:nvPr>
        </p:nvSpPr>
        <p:spPr/>
        <p:txBody>
          <a:bodyPr/>
          <a:lstStyle/>
          <a:p>
            <a:r>
              <a:rPr lang="en-US" b="1" dirty="0"/>
              <a:t>DEP Has the Authority to Block Natural Gas Power Plants </a:t>
            </a:r>
          </a:p>
        </p:txBody>
      </p:sp>
      <p:sp>
        <p:nvSpPr>
          <p:cNvPr id="3" name="Content Placeholder 2">
            <a:extLst>
              <a:ext uri="{FF2B5EF4-FFF2-40B4-BE49-F238E27FC236}">
                <a16:creationId xmlns:a16="http://schemas.microsoft.com/office/drawing/2014/main" xmlns="" id="{EEDCA3E3-505A-45C4-9279-4C476C32FBFE}"/>
              </a:ext>
            </a:extLst>
          </p:cNvPr>
          <p:cNvSpPr>
            <a:spLocks noGrp="1"/>
          </p:cNvSpPr>
          <p:nvPr>
            <p:ph idx="1"/>
          </p:nvPr>
        </p:nvSpPr>
        <p:spPr>
          <a:xfrm>
            <a:off x="838200" y="1791506"/>
            <a:ext cx="10515600" cy="4848130"/>
          </a:xfrm>
        </p:spPr>
        <p:txBody>
          <a:bodyPr>
            <a:normAutofit fontScale="55000" lnSpcReduction="20000"/>
          </a:bodyPr>
          <a:lstStyle/>
          <a:p>
            <a:r>
              <a:rPr lang="en-US"/>
              <a:t>Since </a:t>
            </a:r>
            <a:r>
              <a:rPr lang="en-US" dirty="0"/>
              <a:t>2005, DEP has the authority to regulate greenhouse gases and carbon well and deny air permitting and Title V permits</a:t>
            </a:r>
          </a:p>
          <a:p>
            <a:r>
              <a:rPr lang="en-US" dirty="0"/>
              <a:t>The Department determines, based on the evidence outlined herein, that regulating carbon dioxide (CO2) as an air contaminant is in the best interest of human health, welfare, and the environment. This statement shall fulfill the Department’s requirement to advise the public of its determination and justification for this determination, pursuant to N.J.S.A. 26:2C-9.2i.</a:t>
            </a:r>
          </a:p>
          <a:p>
            <a:r>
              <a:rPr lang="en-US" dirty="0"/>
              <a:t>The Department’s determination is based on compelling scientific evidence of existing and projected adverse impacts due to climate change on the environment, ecosystems, wildlife, human health, and enjoyment of property in the State.</a:t>
            </a:r>
            <a:r>
              <a:rPr lang="en-US" b="1" dirty="0"/>
              <a:t> The Department also bases this determination in part on the expected impacts of climate change on the formation of ground-level ozone. Increases in average temperature and related extreme heat events will increase the formation of ground-level ozone</a:t>
            </a:r>
            <a:r>
              <a:rPr lang="en-US" dirty="0"/>
              <a:t> and further undermine the State’s attempts to meet national ambient air quality standards (NAAQS) for NOx, with attendant increases in adverse human health and environmental impacts, as well as State compliance costs.</a:t>
            </a:r>
            <a:endParaRPr lang="en-US" sz="4000" dirty="0"/>
          </a:p>
          <a:p>
            <a:pPr lvl="1"/>
            <a:endParaRPr lang="en-US" dirty="0"/>
          </a:p>
          <a:p>
            <a:pPr lvl="1"/>
            <a:endParaRPr lang="en-US" dirty="0"/>
          </a:p>
          <a:p>
            <a:r>
              <a:rPr lang="en-US" dirty="0"/>
              <a:t>DEP Regulations in air monitoring </a:t>
            </a:r>
          </a:p>
          <a:p>
            <a:pPr lvl="1"/>
            <a:r>
              <a:rPr lang="en-US" dirty="0"/>
              <a:t>Guidance on preparing an air quality modeling protocol</a:t>
            </a:r>
          </a:p>
          <a:p>
            <a:pPr lvl="1"/>
            <a:r>
              <a:rPr lang="en-US" dirty="0"/>
              <a:t>Guidance on preparing a risk assessment for air contaminant emissions</a:t>
            </a:r>
          </a:p>
          <a:p>
            <a:pPr lvl="1"/>
            <a:r>
              <a:rPr lang="en-US" dirty="0"/>
              <a:t>Guidelines for evaluating proposed emission rates</a:t>
            </a:r>
          </a:p>
          <a:p>
            <a:pPr lvl="1"/>
            <a:r>
              <a:rPr lang="en-US" dirty="0"/>
              <a:t>Inclusion of Hazardous Air Pollutants (HAP’s) in air permits</a:t>
            </a:r>
          </a:p>
          <a:p>
            <a:pPr lvl="1"/>
            <a:r>
              <a:rPr lang="en-US" dirty="0"/>
              <a:t>Modeling and permitting for PM 2.5 Sources</a:t>
            </a:r>
          </a:p>
          <a:p>
            <a:pPr lvl="1"/>
            <a:r>
              <a:rPr lang="en-US" dirty="0"/>
              <a:t>Procedures for conducting risk assessments to determine incremental health risks</a:t>
            </a:r>
          </a:p>
          <a:p>
            <a:pPr lvl="1"/>
            <a:r>
              <a:rPr lang="en-US" dirty="0"/>
              <a:t>Sources requiring an air quality impact analysis</a:t>
            </a:r>
          </a:p>
          <a:p>
            <a:pPr lvl="1"/>
            <a:r>
              <a:rPr lang="en-US" dirty="0"/>
              <a:t>State of the Art Applicability for Modified sources (BL England is modified source)</a:t>
            </a:r>
          </a:p>
          <a:p>
            <a:pPr lvl="1"/>
            <a:r>
              <a:rPr lang="en-US" dirty="0"/>
              <a:t>Risk assessment guidance</a:t>
            </a:r>
          </a:p>
          <a:p>
            <a:endParaRPr lang="en-US" dirty="0"/>
          </a:p>
        </p:txBody>
      </p:sp>
      <p:pic>
        <p:nvPicPr>
          <p:cNvPr id="4" name="Picture 3" descr="A close up of a logo&#10;&#10;Description generated with very high confidence">
            <a:extLst>
              <a:ext uri="{FF2B5EF4-FFF2-40B4-BE49-F238E27FC236}">
                <a16:creationId xmlns:a16="http://schemas.microsoft.com/office/drawing/2014/main" xmlns="" id="{D8FE531B-EDB5-4FE8-A98B-8EA3BD6FC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737" y="5761761"/>
            <a:ext cx="468063" cy="731114"/>
          </a:xfrm>
          <a:prstGeom prst="rect">
            <a:avLst/>
          </a:prstGeom>
        </p:spPr>
      </p:pic>
    </p:spTree>
    <p:extLst>
      <p:ext uri="{BB962C8B-B14F-4D97-AF65-F5344CB8AC3E}">
        <p14:creationId xmlns:p14="http://schemas.microsoft.com/office/powerpoint/2010/main" val="3120249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40EF839B-2248-4631-B6F6-80C8B7440AB7}"/>
              </a:ext>
            </a:extLst>
          </p:cNvPr>
          <p:cNvSpPr>
            <a:spLocks noGrp="1"/>
          </p:cNvSpPr>
          <p:nvPr>
            <p:ph idx="1"/>
          </p:nvPr>
        </p:nvSpPr>
        <p:spPr>
          <a:xfrm>
            <a:off x="810905" y="638367"/>
            <a:ext cx="5699078" cy="5929952"/>
          </a:xfrm>
        </p:spPr>
        <p:txBody>
          <a:bodyPr>
            <a:normAutofit fontScale="77500" lnSpcReduction="20000"/>
          </a:bodyPr>
          <a:lstStyle/>
          <a:p>
            <a:pPr marL="0" indent="0">
              <a:buNone/>
            </a:pPr>
            <a:r>
              <a:rPr lang="en-US" sz="3800" b="1"/>
              <a:t>NY Rejects Title V Permit For Natural Gas Power Plant </a:t>
            </a:r>
          </a:p>
          <a:p>
            <a:pPr marL="0" indent="0">
              <a:buNone/>
            </a:pPr>
            <a:r>
              <a:rPr lang="en-US" sz="2600" b="1"/>
              <a:t>NY DEC Rejects Wawayanda NG Power Plant: </a:t>
            </a:r>
            <a:r>
              <a:rPr lang="en-US" sz="2600"/>
              <a:t>Aug. 2018- NY State officials denied Competitive Power Venture renewal of their Orange County natural gas power plant’s air permits </a:t>
            </a:r>
          </a:p>
          <a:p>
            <a:pPr marL="0" indent="0">
              <a:buNone/>
            </a:pPr>
            <a:endParaRPr lang="en-US" b="1"/>
          </a:p>
          <a:p>
            <a:pPr marL="0" indent="0">
              <a:buNone/>
            </a:pPr>
            <a:r>
              <a:rPr lang="en-US" sz="3800" b="1"/>
              <a:t>New Jersey Can Too</a:t>
            </a:r>
          </a:p>
          <a:p>
            <a:pPr marL="0" indent="0">
              <a:buNone/>
            </a:pPr>
            <a:r>
              <a:rPr lang="en-US"/>
              <a:t>NJ has the authority to do </a:t>
            </a:r>
            <a:r>
              <a:rPr lang="en-US" sz="2900"/>
              <a:t>to deny Title V permits for Natural Gas Power Plants </a:t>
            </a:r>
          </a:p>
          <a:p>
            <a:r>
              <a:rPr lang="en-US" sz="2200"/>
              <a:t>Other ways to reject Power Plant</a:t>
            </a:r>
          </a:p>
          <a:p>
            <a:pPr lvl="1"/>
            <a:r>
              <a:rPr lang="en-US" sz="2100"/>
              <a:t>BPU has the authority to regulate GHG’s and deny projects that increase GHG’s</a:t>
            </a:r>
          </a:p>
          <a:p>
            <a:pPr lvl="1"/>
            <a:r>
              <a:rPr lang="en-US" sz="2100"/>
              <a:t>Global Warming Response Act calls for a 80% reduction in greenhouse gases from baseline year 2006 by 2050. We also have to meet 2020 goals </a:t>
            </a:r>
          </a:p>
          <a:p>
            <a:pPr lvl="1"/>
            <a:r>
              <a:rPr lang="en-US" sz="2100"/>
              <a:t>Under RGGI, NJ is supposed to be reducing C02 emissions </a:t>
            </a:r>
          </a:p>
          <a:p>
            <a:pPr lvl="2"/>
            <a:r>
              <a:rPr lang="en-US" sz="2100"/>
              <a:t>RGGI calls for a Cap on 13 tons of C02- NJ is currently at 18 and these new natural gas powerplants will put us at 23 tons: </a:t>
            </a:r>
            <a:r>
              <a:rPr lang="en-US" sz="1600"/>
              <a:t>Musconetcong Power Plant: 1.4 million, Keasbey- Woodbridge Power Plant: 1.3 million Sewaren 7 Power Plant: 1.1 million, BL England Power Plant: 900,000 metric tons of CO2</a:t>
            </a:r>
          </a:p>
          <a:p>
            <a:pPr lvl="2"/>
            <a:endParaRPr lang="en-US" sz="1900"/>
          </a:p>
          <a:p>
            <a:endParaRPr lang="en-US"/>
          </a:p>
          <a:p>
            <a:endParaRPr lang="en-US" b="1" dirty="0"/>
          </a:p>
        </p:txBody>
      </p:sp>
      <p:pic>
        <p:nvPicPr>
          <p:cNvPr id="8" name="Picture 7" descr="A close up of a logo&#10;&#10;Description generated with very high confidence">
            <a:extLst>
              <a:ext uri="{FF2B5EF4-FFF2-40B4-BE49-F238E27FC236}">
                <a16:creationId xmlns:a16="http://schemas.microsoft.com/office/drawing/2014/main" xmlns="" id="{8AFEF77C-B71F-4288-A53C-A4285E653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6102" y="272810"/>
            <a:ext cx="468063" cy="731114"/>
          </a:xfrm>
          <a:prstGeom prst="rect">
            <a:avLst/>
          </a:prstGeom>
        </p:spPr>
      </p:pic>
      <p:pic>
        <p:nvPicPr>
          <p:cNvPr id="12" name="Picture 11" descr="A picture containing smoke, train, sky, outdoor&#10;&#10;Description generated with very high confidence">
            <a:extLst>
              <a:ext uri="{FF2B5EF4-FFF2-40B4-BE49-F238E27FC236}">
                <a16:creationId xmlns:a16="http://schemas.microsoft.com/office/drawing/2014/main" xmlns="" id="{C14C2861-7974-4E11-847B-F4FE2A400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082" y="1323832"/>
            <a:ext cx="4695083" cy="3115970"/>
          </a:xfrm>
          <a:prstGeom prst="rect">
            <a:avLst/>
          </a:prstGeom>
        </p:spPr>
      </p:pic>
    </p:spTree>
    <p:extLst>
      <p:ext uri="{BB962C8B-B14F-4D97-AF65-F5344CB8AC3E}">
        <p14:creationId xmlns:p14="http://schemas.microsoft.com/office/powerpoint/2010/main" val="316609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outdoor, sky, grass, nature&#10;&#10;Description generated with very high confidence">
            <a:extLst>
              <a:ext uri="{FF2B5EF4-FFF2-40B4-BE49-F238E27FC236}">
                <a16:creationId xmlns:a16="http://schemas.microsoft.com/office/drawing/2014/main" xmlns="" id="{77C76DB4-E3B2-4643-972D-5C906109EBBC}"/>
              </a:ext>
            </a:extLst>
          </p:cNvPr>
          <p:cNvPicPr>
            <a:picLocks noChangeAspect="1"/>
          </p:cNvPicPr>
          <p:nvPr/>
        </p:nvPicPr>
        <p:blipFill rotWithShape="1">
          <a:blip r:embed="rId2">
            <a:extLst>
              <a:ext uri="{28A0092B-C50C-407E-A947-70E740481C1C}">
                <a14:useLocalDpi xmlns:a14="http://schemas.microsoft.com/office/drawing/2010/main" val="0"/>
              </a:ext>
            </a:extLst>
          </a:blip>
          <a:srcRect l="2622" r="3" b="3"/>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xmlns="" id="{AE9E018A-D552-4C1E-AF52-09167BE278B2}"/>
              </a:ext>
            </a:extLst>
          </p:cNvPr>
          <p:cNvSpPr>
            <a:spLocks noGrp="1"/>
          </p:cNvSpPr>
          <p:nvPr>
            <p:ph type="title"/>
          </p:nvPr>
        </p:nvSpPr>
        <p:spPr>
          <a:xfrm>
            <a:off x="838200" y="365125"/>
            <a:ext cx="10515600" cy="1325563"/>
          </a:xfrm>
        </p:spPr>
        <p:txBody>
          <a:bodyPr>
            <a:normAutofit/>
          </a:bodyPr>
          <a:lstStyle/>
          <a:p>
            <a:r>
              <a:rPr lang="en-US" dirty="0"/>
              <a:t>Chemical Drift/ Air Deposition </a:t>
            </a:r>
          </a:p>
        </p:txBody>
      </p:sp>
      <p:sp>
        <p:nvSpPr>
          <p:cNvPr id="3" name="Content Placeholder 2">
            <a:extLst>
              <a:ext uri="{FF2B5EF4-FFF2-40B4-BE49-F238E27FC236}">
                <a16:creationId xmlns:a16="http://schemas.microsoft.com/office/drawing/2014/main" xmlns="" id="{1A51AB2C-282B-4C46-8A8A-E3544AC44B9A}"/>
              </a:ext>
            </a:extLst>
          </p:cNvPr>
          <p:cNvSpPr>
            <a:spLocks noGrp="1"/>
          </p:cNvSpPr>
          <p:nvPr>
            <p:ph idx="1"/>
          </p:nvPr>
        </p:nvSpPr>
        <p:spPr>
          <a:xfrm>
            <a:off x="838200" y="1825624"/>
            <a:ext cx="3797807" cy="4807187"/>
          </a:xfrm>
        </p:spPr>
        <p:txBody>
          <a:bodyPr>
            <a:normAutofit fontScale="62500" lnSpcReduction="20000"/>
          </a:bodyPr>
          <a:lstStyle/>
          <a:p>
            <a:r>
              <a:rPr lang="en-US" sz="2600" dirty="0"/>
              <a:t>The power plant would use an estimated 8.6 million gallons of sewage discharge wastewater a day. </a:t>
            </a:r>
          </a:p>
          <a:p>
            <a:r>
              <a:rPr lang="en-US" sz="2600" dirty="0"/>
              <a:t>This means there will be even more chemicals that will be evaporated off as chemical drift.</a:t>
            </a:r>
          </a:p>
          <a:p>
            <a:r>
              <a:rPr lang="en-US" sz="2600" dirty="0"/>
              <a:t>Air pollution from power plant can make their way into our water sources primarily through atmospheric deposition</a:t>
            </a:r>
          </a:p>
          <a:p>
            <a:r>
              <a:rPr lang="en-US" sz="2600" dirty="0"/>
              <a:t>That steam can contain heavy metals like lead, algaecides, fungicides, and volatile organic compounds that will cool and end up on land, in our water, and killing plant life near the cooling towers</a:t>
            </a:r>
          </a:p>
          <a:p>
            <a:r>
              <a:rPr lang="en-US" sz="2600" dirty="0"/>
              <a:t>Pollution Nitrogen oxide puts nitrogen into our water ways and can contribute to harmful algal blooms- this sometimes create toxins that can kill fish and other animals.</a:t>
            </a:r>
          </a:p>
          <a:p>
            <a:r>
              <a:rPr lang="en-US" sz="2600" dirty="0"/>
              <a:t>Chemicals that come out of the smoke stack  that can end up in our water include mercury and sulfur dioxide </a:t>
            </a:r>
          </a:p>
          <a:p>
            <a:endParaRPr lang="en-US" sz="2000" dirty="0"/>
          </a:p>
          <a:p>
            <a:endParaRPr lang="en-US" sz="2000" dirty="0"/>
          </a:p>
        </p:txBody>
      </p:sp>
      <p:pic>
        <p:nvPicPr>
          <p:cNvPr id="5" name="Picture 4" descr="A close up of a logo&#10;&#10;Description generated with very high confidence">
            <a:extLst>
              <a:ext uri="{FF2B5EF4-FFF2-40B4-BE49-F238E27FC236}">
                <a16:creationId xmlns:a16="http://schemas.microsoft.com/office/drawing/2014/main" xmlns="" id="{D8A60FF1-9D65-4816-97CB-517791DB5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737" y="230188"/>
            <a:ext cx="468063" cy="731114"/>
          </a:xfrm>
          <a:prstGeom prst="rect">
            <a:avLst/>
          </a:prstGeom>
        </p:spPr>
      </p:pic>
    </p:spTree>
    <p:extLst>
      <p:ext uri="{BB962C8B-B14F-4D97-AF65-F5344CB8AC3E}">
        <p14:creationId xmlns:p14="http://schemas.microsoft.com/office/powerpoint/2010/main" val="140705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DA4D91-3AF0-47E6-9BCC-82F46EAC7DE5}"/>
              </a:ext>
            </a:extLst>
          </p:cNvPr>
          <p:cNvSpPr>
            <a:spLocks noGrp="1"/>
          </p:cNvSpPr>
          <p:nvPr>
            <p:ph type="title"/>
          </p:nvPr>
        </p:nvSpPr>
        <p:spPr/>
        <p:txBody>
          <a:bodyPr>
            <a:normAutofit fontScale="90000"/>
          </a:bodyPr>
          <a:lstStyle/>
          <a:p>
            <a:r>
              <a:rPr lang="en-US" dirty="0"/>
              <a:t>Health Impacts</a:t>
            </a:r>
            <a:br>
              <a:rPr lang="en-US" dirty="0"/>
            </a:br>
            <a:r>
              <a:rPr lang="en-US" sz="2700" dirty="0"/>
              <a:t>Natural gas plants are not clean and only a bridge to more asthma and health problems.</a:t>
            </a:r>
            <a:br>
              <a:rPr lang="en-US" sz="2700" dirty="0"/>
            </a:br>
            <a:endParaRPr lang="en-US" dirty="0"/>
          </a:p>
        </p:txBody>
      </p:sp>
      <p:sp>
        <p:nvSpPr>
          <p:cNvPr id="3" name="Content Placeholder 2">
            <a:extLst>
              <a:ext uri="{FF2B5EF4-FFF2-40B4-BE49-F238E27FC236}">
                <a16:creationId xmlns:a16="http://schemas.microsoft.com/office/drawing/2014/main" xmlns="" id="{E2C5ACF5-E97D-4D91-B67C-1C9E5E5F6AF8}"/>
              </a:ext>
            </a:extLst>
          </p:cNvPr>
          <p:cNvSpPr>
            <a:spLocks noGrp="1"/>
          </p:cNvSpPr>
          <p:nvPr>
            <p:ph idx="1"/>
          </p:nvPr>
        </p:nvSpPr>
        <p:spPr>
          <a:xfrm>
            <a:off x="838200" y="1579966"/>
            <a:ext cx="10515600" cy="3355975"/>
          </a:xfrm>
        </p:spPr>
        <p:txBody>
          <a:bodyPr>
            <a:normAutofit lnSpcReduction="10000"/>
          </a:bodyPr>
          <a:lstStyle/>
          <a:p>
            <a:r>
              <a:rPr lang="en-US" sz="2400" dirty="0"/>
              <a:t>This area is already overburdened with air pollution, building another massive gas power plant will only exacerbate that</a:t>
            </a:r>
          </a:p>
          <a:p>
            <a:r>
              <a:rPr lang="en-US" sz="2400" dirty="0"/>
              <a:t>We are out of compliance for air pollution, ozone, and ppm2.5 </a:t>
            </a:r>
          </a:p>
          <a:p>
            <a:r>
              <a:rPr lang="en-US" sz="2400" dirty="0"/>
              <a:t>Bergen and Hudson county already have an F rating by the American Lung Association for ozone pollution.</a:t>
            </a:r>
          </a:p>
          <a:p>
            <a:r>
              <a:rPr lang="en-US" sz="2400" dirty="0"/>
              <a:t>Our ozone levels are so high that it may put sensitive individuals at risk, including such as children, the elderly and people suffering from asthma, heart disease and other lung ailments.</a:t>
            </a:r>
          </a:p>
          <a:p>
            <a:r>
              <a:rPr lang="en-US" sz="2400" dirty="0"/>
              <a:t>Ppm 2.5 comes from natural gas and causes lung irritation</a:t>
            </a:r>
          </a:p>
        </p:txBody>
      </p:sp>
      <p:pic>
        <p:nvPicPr>
          <p:cNvPr id="5" name="Picture 4" descr="A close up of a logo&#10;&#10;Description generated with high confidence">
            <a:extLst>
              <a:ext uri="{FF2B5EF4-FFF2-40B4-BE49-F238E27FC236}">
                <a16:creationId xmlns:a16="http://schemas.microsoft.com/office/drawing/2014/main" xmlns="" id="{19C53243-C932-43BB-A770-699FB3560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548" y="4790364"/>
            <a:ext cx="7251192" cy="1849922"/>
          </a:xfrm>
          <a:prstGeom prst="rect">
            <a:avLst/>
          </a:prstGeom>
        </p:spPr>
      </p:pic>
      <p:pic>
        <p:nvPicPr>
          <p:cNvPr id="6" name="Picture 5" descr="A close up of a logo&#10;&#10;Description generated with very high confidence">
            <a:extLst>
              <a:ext uri="{FF2B5EF4-FFF2-40B4-BE49-F238E27FC236}">
                <a16:creationId xmlns:a16="http://schemas.microsoft.com/office/drawing/2014/main" xmlns="" id="{6149CCDD-89CF-4D0B-B82F-CB12B26B7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23" y="230188"/>
            <a:ext cx="468063" cy="731114"/>
          </a:xfrm>
          <a:prstGeom prst="rect">
            <a:avLst/>
          </a:prstGeom>
        </p:spPr>
      </p:pic>
    </p:spTree>
    <p:extLst>
      <p:ext uri="{BB962C8B-B14F-4D97-AF65-F5344CB8AC3E}">
        <p14:creationId xmlns:p14="http://schemas.microsoft.com/office/powerpoint/2010/main" val="2561430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27A81F-DA0D-4E8F-9706-EBBAC12BD970}"/>
              </a:ext>
            </a:extLst>
          </p:cNvPr>
          <p:cNvSpPr>
            <a:spLocks noGrp="1"/>
          </p:cNvSpPr>
          <p:nvPr>
            <p:ph type="title"/>
          </p:nvPr>
        </p:nvSpPr>
        <p:spPr>
          <a:xfrm>
            <a:off x="838200" y="500062"/>
            <a:ext cx="10515600" cy="1325563"/>
          </a:xfrm>
        </p:spPr>
        <p:txBody>
          <a:bodyPr>
            <a:noAutofit/>
          </a:bodyPr>
          <a:lstStyle/>
          <a:p>
            <a:r>
              <a:rPr lang="en-US" sz="4000" b="1" dirty="0"/>
              <a:t/>
            </a:r>
            <a:br>
              <a:rPr lang="en-US" sz="4000" b="1" dirty="0"/>
            </a:br>
            <a:r>
              <a:rPr lang="en-US" sz="4000" b="1" dirty="0"/>
              <a:t/>
            </a:r>
            <a:br>
              <a:rPr lang="en-US" sz="4000" b="1" dirty="0"/>
            </a:br>
            <a:r>
              <a:rPr lang="en-US" sz="3600" b="1" dirty="0"/>
              <a:t>DEP Gives Permits to Mega Powerplant – Sells out Meadowlands</a:t>
            </a:r>
            <a:r>
              <a:rPr lang="en-US" b="1" dirty="0"/>
              <a:t/>
            </a:r>
            <a:br>
              <a:rPr lang="en-US" b="1" dirty="0"/>
            </a:br>
            <a:r>
              <a:rPr lang="en-US" b="1" dirty="0"/>
              <a:t/>
            </a:r>
            <a:br>
              <a:rPr lang="en-US" b="1" dirty="0"/>
            </a:br>
            <a:endParaRPr lang="en-US" b="1" dirty="0"/>
          </a:p>
        </p:txBody>
      </p:sp>
      <p:sp>
        <p:nvSpPr>
          <p:cNvPr id="3" name="Content Placeholder 2">
            <a:extLst>
              <a:ext uri="{FF2B5EF4-FFF2-40B4-BE49-F238E27FC236}">
                <a16:creationId xmlns:a16="http://schemas.microsoft.com/office/drawing/2014/main" xmlns="" id="{1C036641-9469-4C1B-8A19-1866CF37DD86}"/>
              </a:ext>
            </a:extLst>
          </p:cNvPr>
          <p:cNvSpPr>
            <a:spLocks noGrp="1"/>
          </p:cNvSpPr>
          <p:nvPr>
            <p:ph idx="1"/>
          </p:nvPr>
        </p:nvSpPr>
        <p:spPr/>
        <p:txBody>
          <a:bodyPr>
            <a:normAutofit fontScale="85000" lnSpcReduction="20000"/>
          </a:bodyPr>
          <a:lstStyle/>
          <a:p>
            <a:r>
              <a:rPr lang="en-US" dirty="0"/>
              <a:t>The Department of Environmental Protection has granted the North Bergen Liberty Generating project for the following permits: </a:t>
            </a:r>
          </a:p>
          <a:p>
            <a:pPr lvl="1"/>
            <a:r>
              <a:rPr lang="en-US" b="1" dirty="0"/>
              <a:t>Waterfront Development</a:t>
            </a:r>
          </a:p>
          <a:p>
            <a:pPr lvl="1"/>
            <a:r>
              <a:rPr lang="en-US" b="1" dirty="0"/>
              <a:t>Flood Hazard</a:t>
            </a:r>
          </a:p>
          <a:p>
            <a:pPr lvl="1"/>
            <a:r>
              <a:rPr lang="en-US" b="1" dirty="0"/>
              <a:t>Wetlands</a:t>
            </a:r>
          </a:p>
          <a:p>
            <a:pPr lvl="1"/>
            <a:r>
              <a:rPr lang="en-US" b="1" dirty="0"/>
              <a:t>Water Quality Certificate</a:t>
            </a:r>
          </a:p>
          <a:p>
            <a:r>
              <a:rPr lang="en-US" dirty="0"/>
              <a:t>The permits authorize “the construction of a gas turbine combined cycle electric generation station with related amenities including two (2) stormwater outfall structures, and the installation of an underground cable line(s) from the generating station to and under the Hudson River.</a:t>
            </a:r>
          </a:p>
          <a:p>
            <a:r>
              <a:rPr lang="en-US" dirty="0"/>
              <a:t>What DEP did was shameful, they not only gave out permits, but they didn’t even look at the secondary cumulative impacts of this massive power plant</a:t>
            </a:r>
          </a:p>
          <a:p>
            <a:r>
              <a:rPr lang="en-US" dirty="0"/>
              <a:t>They did not account for the potential 2.5 million metric tons of carbon dioxide a year coming from the plant. </a:t>
            </a:r>
          </a:p>
          <a:p>
            <a:endParaRPr lang="en-US" dirty="0"/>
          </a:p>
          <a:p>
            <a:endParaRPr lang="en-US" dirty="0"/>
          </a:p>
        </p:txBody>
      </p:sp>
      <p:pic>
        <p:nvPicPr>
          <p:cNvPr id="4" name="Picture 3" descr="A close up of a logo&#10;&#10;Description generated with very high confidence">
            <a:extLst>
              <a:ext uri="{FF2B5EF4-FFF2-40B4-BE49-F238E27FC236}">
                <a16:creationId xmlns:a16="http://schemas.microsoft.com/office/drawing/2014/main" xmlns="" id="{B2750EF2-1B5B-43ED-A57F-5ECEFD416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737" y="365125"/>
            <a:ext cx="468063" cy="731114"/>
          </a:xfrm>
          <a:prstGeom prst="rect">
            <a:avLst/>
          </a:prstGeom>
        </p:spPr>
      </p:pic>
    </p:spTree>
    <p:extLst>
      <p:ext uri="{BB962C8B-B14F-4D97-AF65-F5344CB8AC3E}">
        <p14:creationId xmlns:p14="http://schemas.microsoft.com/office/powerpoint/2010/main" val="106203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outdoor, man, standing&#10;&#10;Description generated with very high confidence">
            <a:extLst>
              <a:ext uri="{FF2B5EF4-FFF2-40B4-BE49-F238E27FC236}">
                <a16:creationId xmlns:a16="http://schemas.microsoft.com/office/drawing/2014/main" xmlns="" id="{B1A21120-6C5A-4D6A-B28D-484E9D4D17F8}"/>
              </a:ext>
            </a:extLst>
          </p:cNvPr>
          <p:cNvPicPr>
            <a:picLocks noChangeAspect="1"/>
          </p:cNvPicPr>
          <p:nvPr/>
        </p:nvPicPr>
        <p:blipFill rotWithShape="1">
          <a:blip r:embed="rId2">
            <a:extLst>
              <a:ext uri="{28A0092B-C50C-407E-A947-70E740481C1C}">
                <a14:useLocalDpi xmlns:a14="http://schemas.microsoft.com/office/drawing/2010/main" val="0"/>
              </a:ext>
            </a:extLst>
          </a:blip>
          <a:srcRect r="2625" b="3"/>
          <a:stretch/>
        </p:blipFill>
        <p:spPr>
          <a:xfrm>
            <a:off x="5120640" y="1904281"/>
            <a:ext cx="6233160" cy="4272681"/>
          </a:xfrm>
          <a:prstGeom prst="rect">
            <a:avLst/>
          </a:prstGeom>
        </p:spPr>
      </p:pic>
      <p:sp>
        <p:nvSpPr>
          <p:cNvPr id="2" name="Title 1">
            <a:extLst>
              <a:ext uri="{FF2B5EF4-FFF2-40B4-BE49-F238E27FC236}">
                <a16:creationId xmlns:a16="http://schemas.microsoft.com/office/drawing/2014/main" xmlns="" id="{B37C631E-3825-4228-ACAD-C299887E07B2}"/>
              </a:ext>
            </a:extLst>
          </p:cNvPr>
          <p:cNvSpPr>
            <a:spLocks noGrp="1"/>
          </p:cNvSpPr>
          <p:nvPr>
            <p:ph type="title"/>
          </p:nvPr>
        </p:nvSpPr>
        <p:spPr>
          <a:xfrm>
            <a:off x="838200" y="365125"/>
            <a:ext cx="10515600" cy="1325563"/>
          </a:xfrm>
        </p:spPr>
        <p:txBody>
          <a:bodyPr>
            <a:normAutofit/>
          </a:bodyPr>
          <a:lstStyle/>
          <a:p>
            <a:r>
              <a:rPr lang="en-US" dirty="0"/>
              <a:t>Chance of Oil Spills</a:t>
            </a:r>
          </a:p>
        </p:txBody>
      </p:sp>
      <p:sp>
        <p:nvSpPr>
          <p:cNvPr id="3" name="Content Placeholder 2">
            <a:extLst>
              <a:ext uri="{FF2B5EF4-FFF2-40B4-BE49-F238E27FC236}">
                <a16:creationId xmlns:a16="http://schemas.microsoft.com/office/drawing/2014/main" xmlns="" id="{6772385A-65DF-48EC-9927-40BC9DBD519E}"/>
              </a:ext>
            </a:extLst>
          </p:cNvPr>
          <p:cNvSpPr>
            <a:spLocks noGrp="1"/>
          </p:cNvSpPr>
          <p:nvPr>
            <p:ph idx="1"/>
          </p:nvPr>
        </p:nvSpPr>
        <p:spPr>
          <a:xfrm>
            <a:off x="838200" y="1825625"/>
            <a:ext cx="3797807" cy="4351338"/>
          </a:xfrm>
        </p:spPr>
        <p:txBody>
          <a:bodyPr>
            <a:normAutofit/>
          </a:bodyPr>
          <a:lstStyle/>
          <a:p>
            <a:r>
              <a:rPr lang="en-US" sz="1300"/>
              <a:t>On cold days and other times of the year there will be a shortage of natural gas, which means the power plant will have will have to store over a million gallons of oil upslope from the Meadowlands for backup.</a:t>
            </a:r>
          </a:p>
          <a:p>
            <a:r>
              <a:rPr lang="en-US" sz="1300"/>
              <a:t>There is a means there could be leaks and a chance of an oil spill. </a:t>
            </a:r>
          </a:p>
          <a:p>
            <a:r>
              <a:rPr lang="en-US" sz="1300"/>
              <a:t>This project must be examined in context with the other infrastructure it would connect to and lead to being built in New Jersey. </a:t>
            </a:r>
          </a:p>
          <a:p>
            <a:r>
              <a:rPr lang="en-US" sz="1300"/>
              <a:t>There would be more pipelines and compressor stations, including the proposed Gateway Project expansion and Roseland Compressor Station</a:t>
            </a:r>
          </a:p>
          <a:p>
            <a:r>
              <a:rPr lang="en-US" sz="1300"/>
              <a:t>There could be hundreds of trucks coming into site that will add to more pollution if this plant were to be built. </a:t>
            </a:r>
          </a:p>
          <a:p>
            <a:r>
              <a:rPr lang="en-US" sz="1300"/>
              <a:t>Much of this gas is more likely to go out of state or to export rather than service the people of New Jersey.</a:t>
            </a:r>
          </a:p>
          <a:p>
            <a:endParaRPr lang="en-US" sz="1300"/>
          </a:p>
        </p:txBody>
      </p:sp>
      <p:pic>
        <p:nvPicPr>
          <p:cNvPr id="6" name="Picture 5" descr="A close up of a logo&#10;&#10;Description generated with very high confidence">
            <a:extLst>
              <a:ext uri="{FF2B5EF4-FFF2-40B4-BE49-F238E27FC236}">
                <a16:creationId xmlns:a16="http://schemas.microsoft.com/office/drawing/2014/main" xmlns="" id="{93D98EFB-027C-44EE-8BF5-E71900A63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23" y="230188"/>
            <a:ext cx="468063" cy="731114"/>
          </a:xfrm>
          <a:prstGeom prst="rect">
            <a:avLst/>
          </a:prstGeom>
        </p:spPr>
      </p:pic>
    </p:spTree>
    <p:extLst>
      <p:ext uri="{BB962C8B-B14F-4D97-AF65-F5344CB8AC3E}">
        <p14:creationId xmlns:p14="http://schemas.microsoft.com/office/powerpoint/2010/main" val="2222817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669</Words>
  <Application>Microsoft Macintosh PowerPoint</Application>
  <PresentationFormat>Custom</PresentationFormat>
  <Paragraphs>105</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Meadowlands Natural Gas Power Plant Proposal </vt:lpstr>
      <vt:lpstr>Air Pollution from Power Plant </vt:lpstr>
      <vt:lpstr>Natural Gas Power Plants in New Jersey (In Operation, Approved, Proposed) </vt:lpstr>
      <vt:lpstr>DEP Has the Authority to Block Natural Gas Power Plants </vt:lpstr>
      <vt:lpstr>PowerPoint Presentation</vt:lpstr>
      <vt:lpstr>Chemical Drift/ Air Deposition </vt:lpstr>
      <vt:lpstr>Health Impacts Natural gas plants are not clean and only a bridge to more asthma and health problems. </vt:lpstr>
      <vt:lpstr>  DEP Gives Permits to Mega Powerplant – Sells out Meadowlands  </vt:lpstr>
      <vt:lpstr>Chance of Oil Spills</vt:lpstr>
      <vt:lpstr>Economic Impacts on our Green Economy </vt:lpstr>
      <vt:lpstr>Benefits of Investing in Renewable Energy </vt:lpstr>
      <vt:lpstr>Why We Don’t Need Another Natural Gas Power Plant </vt:lpstr>
      <vt:lpstr>What You Can Do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Meadowlands Natural Gas Power Plant Proposal </dc:title>
  <dc:creator>Toni Granato</dc:creator>
  <cp:lastModifiedBy>Elaine Dolsky</cp:lastModifiedBy>
  <cp:revision>14</cp:revision>
  <cp:lastPrinted>2018-08-29T13:35:45Z</cp:lastPrinted>
  <dcterms:created xsi:type="dcterms:W3CDTF">2018-08-28T16:42:36Z</dcterms:created>
  <dcterms:modified xsi:type="dcterms:W3CDTF">2018-09-14T19:26:40Z</dcterms:modified>
</cp:coreProperties>
</file>