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6624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Shape 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Shape 55"/>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Shape 18"/>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Shape 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Shape 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Shape 36"/>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Shape 45"/>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North Bergen Liberty Generating Project</a:t>
            </a:r>
            <a:endParaRPr/>
          </a:p>
        </p:txBody>
      </p:sp>
      <p:sp>
        <p:nvSpPr>
          <p:cNvPr id="64" name="Shape 64"/>
          <p:cNvSpPr txBox="1">
            <a:spLocks noGrp="1"/>
          </p:cNvSpPr>
          <p:nvPr>
            <p:ph type="subTitle" idx="1"/>
          </p:nvPr>
        </p:nvSpPr>
        <p:spPr>
          <a:xfrm>
            <a:off x="1680300" y="3049450"/>
            <a:ext cx="5783400" cy="130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Ridgefield, NJ </a:t>
            </a:r>
            <a:endParaRPr/>
          </a:p>
          <a:p>
            <a:pPr marL="0" lvl="0" indent="0">
              <a:spcBef>
                <a:spcPts val="0"/>
              </a:spcBef>
              <a:spcAft>
                <a:spcPts val="0"/>
              </a:spcAft>
              <a:buNone/>
            </a:pPr>
            <a:r>
              <a:rPr lang="en"/>
              <a:t>City Council </a:t>
            </a:r>
            <a:endParaRPr/>
          </a:p>
          <a:p>
            <a:pPr marL="0" lvl="0" indent="0">
              <a:spcBef>
                <a:spcPts val="0"/>
              </a:spcBef>
              <a:spcAft>
                <a:spcPts val="0"/>
              </a:spcAft>
              <a:buNone/>
            </a:pPr>
            <a:r>
              <a:rPr lang="en"/>
              <a:t>June 6,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87900" y="848625"/>
            <a:ext cx="4564500" cy="21993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SzPts val="1400"/>
              <a:buChar char="●"/>
            </a:pPr>
            <a:r>
              <a:rPr lang="en" sz="1400"/>
              <a:t>This plant could generate almost 2.4 million metric tons of carbon dioxide a year</a:t>
            </a:r>
            <a:endParaRPr sz="1400"/>
          </a:p>
          <a:p>
            <a:pPr marL="457200" lvl="0" indent="-317500">
              <a:spcBef>
                <a:spcPts val="0"/>
              </a:spcBef>
              <a:spcAft>
                <a:spcPts val="0"/>
              </a:spcAft>
              <a:buSzPts val="1400"/>
              <a:buChar char="●"/>
            </a:pPr>
            <a:r>
              <a:rPr lang="en" sz="1400"/>
              <a:t>It could be very close to being the one top greenhouse gas producer in North Jersey</a:t>
            </a:r>
            <a:endParaRPr sz="1400"/>
          </a:p>
          <a:p>
            <a:pPr marL="457200" lvl="0" indent="-317500">
              <a:spcBef>
                <a:spcPts val="0"/>
              </a:spcBef>
              <a:spcAft>
                <a:spcPts val="0"/>
              </a:spcAft>
              <a:buSzPts val="1400"/>
              <a:buChar char="●"/>
            </a:pPr>
            <a:r>
              <a:rPr lang="en" sz="1400"/>
              <a:t>These types of plants are monsters of air pollution in New Jersey emitting heavy metals and chemicals like ammonia and nitrogen oxide. </a:t>
            </a:r>
            <a:endParaRPr sz="1400"/>
          </a:p>
          <a:p>
            <a:pPr marL="457200" lvl="0" indent="-317500">
              <a:spcBef>
                <a:spcPts val="0"/>
              </a:spcBef>
              <a:spcAft>
                <a:spcPts val="0"/>
              </a:spcAft>
              <a:buSzPts val="1400"/>
              <a:buChar char="●"/>
            </a:pPr>
            <a:r>
              <a:rPr lang="en" sz="1400"/>
              <a:t>More natural gas means more pipelines like the TRANSCO Rivervale Pipeline </a:t>
            </a:r>
            <a:endParaRPr sz="1400"/>
          </a:p>
          <a:p>
            <a:pPr marL="457200" lvl="0" indent="-317500">
              <a:spcBef>
                <a:spcPts val="0"/>
              </a:spcBef>
              <a:spcAft>
                <a:spcPts val="0"/>
              </a:spcAft>
              <a:buSzPts val="1400"/>
              <a:buChar char="●"/>
            </a:pPr>
            <a:r>
              <a:rPr lang="en" sz="1400"/>
              <a:t>The Rivervale South to Market project would be a direct threat to the Oradell and Lake Tappan Reservoirs. </a:t>
            </a:r>
            <a:endParaRPr sz="1400"/>
          </a:p>
          <a:p>
            <a:pPr marL="457200" lvl="0" indent="-317500">
              <a:spcBef>
                <a:spcPts val="0"/>
              </a:spcBef>
              <a:spcAft>
                <a:spcPts val="0"/>
              </a:spcAft>
              <a:buSzPts val="1400"/>
              <a:buChar char="●"/>
            </a:pPr>
            <a:r>
              <a:rPr lang="en" sz="1400"/>
              <a:t>More pipelines means more fracking- this means more GHGs emitted and toxic frack wastewater discharge containing over 700 chemicals. </a:t>
            </a:r>
            <a:endParaRPr sz="1400"/>
          </a:p>
          <a:p>
            <a:pPr marL="0" lvl="0" indent="0">
              <a:spcBef>
                <a:spcPts val="1600"/>
              </a:spcBef>
              <a:spcAft>
                <a:spcPts val="0"/>
              </a:spcAft>
              <a:buNone/>
            </a:pPr>
            <a:endParaRPr sz="1400"/>
          </a:p>
          <a:p>
            <a:pPr marL="0" lvl="0" indent="0">
              <a:spcBef>
                <a:spcPts val="1600"/>
              </a:spcBef>
              <a:spcAft>
                <a:spcPts val="1600"/>
              </a:spcAft>
              <a:buNone/>
            </a:pPr>
            <a:endParaRPr sz="1400"/>
          </a:p>
        </p:txBody>
      </p:sp>
      <p:pic>
        <p:nvPicPr>
          <p:cNvPr id="120" name="Shape 120"/>
          <p:cNvPicPr preferRelativeResize="0"/>
          <p:nvPr/>
        </p:nvPicPr>
        <p:blipFill rotWithShape="1">
          <a:blip r:embed="rId3">
            <a:alphaModFix/>
          </a:blip>
          <a:srcRect r="11613"/>
          <a:stretch/>
        </p:blipFill>
        <p:spPr>
          <a:xfrm>
            <a:off x="5063600" y="1173449"/>
            <a:ext cx="3692504" cy="2796600"/>
          </a:xfrm>
          <a:prstGeom prst="rect">
            <a:avLst/>
          </a:prstGeom>
          <a:noFill/>
          <a:ln>
            <a:noFill/>
          </a:ln>
        </p:spPr>
      </p:pic>
      <p:sp>
        <p:nvSpPr>
          <p:cNvPr id="121" name="Shape 121"/>
          <p:cNvSpPr txBox="1">
            <a:spLocks noGrp="1"/>
          </p:cNvSpPr>
          <p:nvPr>
            <p:ph type="title"/>
          </p:nvPr>
        </p:nvSpPr>
        <p:spPr>
          <a:xfrm>
            <a:off x="387900" y="224500"/>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Power Plant Pollution</a:t>
            </a:r>
            <a:endParaRPr/>
          </a:p>
        </p:txBody>
      </p:sp>
      <p:pic>
        <p:nvPicPr>
          <p:cNvPr id="122" name="Shape 122"/>
          <p:cNvPicPr preferRelativeResize="0"/>
          <p:nvPr/>
        </p:nvPicPr>
        <p:blipFill>
          <a:blip r:embed="rId4">
            <a:alphaModFix/>
          </a:blip>
          <a:stretch>
            <a:fillRect/>
          </a:stretch>
        </p:blipFill>
        <p:spPr>
          <a:xfrm>
            <a:off x="8218900" y="4439650"/>
            <a:ext cx="364600" cy="5764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Greenhouse gases</a:t>
            </a:r>
            <a:br>
              <a:rPr lang="en"/>
            </a:br>
            <a:r>
              <a:rPr lang="en"/>
              <a:t>Top polluters statewide, in metric tons:</a:t>
            </a:r>
            <a:endParaRPr/>
          </a:p>
        </p:txBody>
      </p:sp>
      <p:sp>
        <p:nvSpPr>
          <p:cNvPr id="128" name="Shape 128"/>
          <p:cNvSpPr txBox="1">
            <a:spLocks noGrp="1"/>
          </p:cNvSpPr>
          <p:nvPr>
            <p:ph type="body" idx="1"/>
          </p:nvPr>
        </p:nvSpPr>
        <p:spPr>
          <a:xfrm>
            <a:off x="222375" y="1295825"/>
            <a:ext cx="8715600" cy="3583800"/>
          </a:xfrm>
          <a:prstGeom prst="rect">
            <a:avLst/>
          </a:prstGeom>
        </p:spPr>
        <p:txBody>
          <a:bodyPr spcFirstLastPara="1" wrap="square" lIns="91425" tIns="91425" rIns="91425" bIns="91425" anchor="t" anchorCtr="0">
            <a:noAutofit/>
          </a:bodyPr>
          <a:lstStyle/>
          <a:p>
            <a:pPr marL="457200" lvl="0" indent="-368300" rtl="0">
              <a:lnSpc>
                <a:spcPct val="90000"/>
              </a:lnSpc>
              <a:spcBef>
                <a:spcPts val="1000"/>
              </a:spcBef>
              <a:spcAft>
                <a:spcPts val="0"/>
              </a:spcAft>
              <a:buClr>
                <a:srgbClr val="FFFFFF"/>
              </a:buClr>
              <a:buSzPts val="2200"/>
              <a:buAutoNum type="arabicPeriod"/>
            </a:pPr>
            <a:r>
              <a:rPr lang="en" sz="2200">
                <a:solidFill>
                  <a:srgbClr val="FFFFFF"/>
                </a:solidFill>
                <a:latin typeface="Calibri"/>
                <a:ea typeface="Calibri"/>
                <a:cs typeface="Calibri"/>
                <a:sym typeface="Calibri"/>
              </a:rPr>
              <a:t>PSEG’s Bergen Generating Station</a:t>
            </a:r>
            <a:r>
              <a:rPr lang="en" sz="2200" b="1">
                <a:solidFill>
                  <a:srgbClr val="FFFFFF"/>
                </a:solidFill>
                <a:latin typeface="Calibri"/>
                <a:ea typeface="Calibri"/>
                <a:cs typeface="Calibri"/>
                <a:sym typeface="Calibri"/>
              </a:rPr>
              <a:t>: </a:t>
            </a:r>
            <a:r>
              <a:rPr lang="en" sz="2200">
                <a:solidFill>
                  <a:srgbClr val="FFFFFF"/>
                </a:solidFill>
                <a:latin typeface="Calibri"/>
                <a:ea typeface="Calibri"/>
                <a:cs typeface="Calibri"/>
                <a:sym typeface="Calibri"/>
              </a:rPr>
              <a:t>2.6 million</a:t>
            </a:r>
            <a:endParaRPr sz="2200">
              <a:solidFill>
                <a:srgbClr val="FFFFFF"/>
              </a:solidFill>
              <a:latin typeface="Calibri"/>
              <a:ea typeface="Calibri"/>
              <a:cs typeface="Calibri"/>
              <a:sym typeface="Calibri"/>
            </a:endParaRPr>
          </a:p>
          <a:p>
            <a:pPr marL="457200" lvl="0" indent="-368300" rtl="0">
              <a:lnSpc>
                <a:spcPct val="90000"/>
              </a:lnSpc>
              <a:spcBef>
                <a:spcPts val="0"/>
              </a:spcBef>
              <a:spcAft>
                <a:spcPts val="0"/>
              </a:spcAft>
              <a:buClr>
                <a:srgbClr val="FFFFFF"/>
              </a:buClr>
              <a:buSzPts val="2200"/>
              <a:buAutoNum type="arabicPeriod"/>
            </a:pPr>
            <a:r>
              <a:rPr lang="en" sz="2200">
                <a:solidFill>
                  <a:srgbClr val="FFFFFF"/>
                </a:solidFill>
                <a:latin typeface="Calibri"/>
                <a:ea typeface="Calibri"/>
                <a:cs typeface="Calibri"/>
                <a:sym typeface="Calibri"/>
              </a:rPr>
              <a:t>Phillips 66 Bayway Refinery: 2.5 million</a:t>
            </a:r>
            <a:endParaRPr sz="2200">
              <a:solidFill>
                <a:srgbClr val="FFFFFF"/>
              </a:solidFill>
              <a:latin typeface="Calibri"/>
              <a:ea typeface="Calibri"/>
              <a:cs typeface="Calibri"/>
              <a:sym typeface="Calibri"/>
            </a:endParaRPr>
          </a:p>
          <a:p>
            <a:pPr marL="457200" lvl="0" indent="-368300" rtl="0">
              <a:lnSpc>
                <a:spcPct val="90000"/>
              </a:lnSpc>
              <a:spcBef>
                <a:spcPts val="0"/>
              </a:spcBef>
              <a:spcAft>
                <a:spcPts val="0"/>
              </a:spcAft>
              <a:buClr>
                <a:srgbClr val="FFFFFF"/>
              </a:buClr>
              <a:buSzPts val="2200"/>
              <a:buAutoNum type="arabicPeriod"/>
            </a:pPr>
            <a:r>
              <a:rPr lang="en" sz="2200">
                <a:solidFill>
                  <a:srgbClr val="FFFFFF"/>
                </a:solidFill>
                <a:latin typeface="Calibri"/>
                <a:ea typeface="Calibri"/>
                <a:cs typeface="Calibri"/>
                <a:sym typeface="Calibri"/>
              </a:rPr>
              <a:t>Quixx Power Services Inc: 2.3 million</a:t>
            </a:r>
            <a:endParaRPr sz="2200">
              <a:solidFill>
                <a:srgbClr val="FFFFFF"/>
              </a:solidFill>
              <a:latin typeface="Calibri"/>
              <a:ea typeface="Calibri"/>
              <a:cs typeface="Calibri"/>
              <a:sym typeface="Calibri"/>
            </a:endParaRPr>
          </a:p>
          <a:p>
            <a:pPr marL="457200" lvl="0" indent="-387350" rtl="0">
              <a:lnSpc>
                <a:spcPct val="90000"/>
              </a:lnSpc>
              <a:spcBef>
                <a:spcPts val="0"/>
              </a:spcBef>
              <a:spcAft>
                <a:spcPts val="0"/>
              </a:spcAft>
              <a:buClr>
                <a:srgbClr val="FFFFFF"/>
              </a:buClr>
              <a:buSzPts val="2500"/>
              <a:buAutoNum type="arabicPeriod"/>
            </a:pPr>
            <a:r>
              <a:rPr lang="en" sz="2500" b="1">
                <a:solidFill>
                  <a:srgbClr val="FFFFFF"/>
                </a:solidFill>
                <a:latin typeface="Calibri"/>
                <a:ea typeface="Calibri"/>
                <a:cs typeface="Calibri"/>
                <a:sym typeface="Calibri"/>
              </a:rPr>
              <a:t>***</a:t>
            </a:r>
            <a:r>
              <a:rPr lang="en" sz="2500" b="1" u="sng">
                <a:solidFill>
                  <a:srgbClr val="FFFFFF"/>
                </a:solidFill>
                <a:latin typeface="Calibri"/>
                <a:ea typeface="Calibri"/>
                <a:cs typeface="Calibri"/>
                <a:sym typeface="Calibri"/>
              </a:rPr>
              <a:t>Meadowlands Natural Gas Power Station: 2.3 million</a:t>
            </a:r>
            <a:r>
              <a:rPr lang="en" sz="2500" b="1">
                <a:solidFill>
                  <a:srgbClr val="FFFFFF"/>
                </a:solidFill>
                <a:latin typeface="Calibri"/>
                <a:ea typeface="Calibri"/>
                <a:cs typeface="Calibri"/>
                <a:sym typeface="Calibri"/>
              </a:rPr>
              <a:t>***</a:t>
            </a:r>
            <a:endParaRPr sz="2500" b="1">
              <a:solidFill>
                <a:srgbClr val="FFFFFF"/>
              </a:solidFill>
              <a:latin typeface="Calibri"/>
              <a:ea typeface="Calibri"/>
              <a:cs typeface="Calibri"/>
              <a:sym typeface="Calibri"/>
            </a:endParaRPr>
          </a:p>
          <a:p>
            <a:pPr marL="457200" lvl="0" indent="-368300" rtl="0">
              <a:lnSpc>
                <a:spcPct val="90000"/>
              </a:lnSpc>
              <a:spcBef>
                <a:spcPts val="0"/>
              </a:spcBef>
              <a:spcAft>
                <a:spcPts val="0"/>
              </a:spcAft>
              <a:buClr>
                <a:srgbClr val="FFFFFF"/>
              </a:buClr>
              <a:buSzPts val="2200"/>
              <a:buAutoNum type="arabicPeriod"/>
            </a:pPr>
            <a:r>
              <a:rPr lang="en" sz="2200">
                <a:solidFill>
                  <a:srgbClr val="FFFFFF"/>
                </a:solidFill>
                <a:latin typeface="Calibri"/>
                <a:ea typeface="Calibri"/>
                <a:cs typeface="Calibri"/>
                <a:sym typeface="Calibri"/>
              </a:rPr>
              <a:t>Linden Generating Station: 2.28 million</a:t>
            </a:r>
            <a:endParaRPr sz="2200">
              <a:solidFill>
                <a:srgbClr val="FFFFFF"/>
              </a:solidFill>
              <a:latin typeface="Calibri"/>
              <a:ea typeface="Calibri"/>
              <a:cs typeface="Calibri"/>
              <a:sym typeface="Calibri"/>
            </a:endParaRPr>
          </a:p>
          <a:p>
            <a:pPr marL="0" lvl="0" indent="0" algn="ctr" rtl="0">
              <a:lnSpc>
                <a:spcPct val="100000"/>
              </a:lnSpc>
              <a:spcBef>
                <a:spcPts val="1000"/>
              </a:spcBef>
              <a:spcAft>
                <a:spcPts val="0"/>
              </a:spcAft>
              <a:buNone/>
            </a:pPr>
            <a:endParaRPr sz="1000" b="1">
              <a:solidFill>
                <a:srgbClr val="F3F3F3"/>
              </a:solidFill>
              <a:latin typeface="Calibri"/>
              <a:ea typeface="Calibri"/>
              <a:cs typeface="Calibri"/>
              <a:sym typeface="Calibri"/>
            </a:endParaRPr>
          </a:p>
          <a:p>
            <a:pPr marL="0" lvl="0" indent="0" algn="ctr" rtl="0">
              <a:lnSpc>
                <a:spcPct val="90000"/>
              </a:lnSpc>
              <a:spcBef>
                <a:spcPts val="1000"/>
              </a:spcBef>
              <a:spcAft>
                <a:spcPts val="0"/>
              </a:spcAft>
              <a:buNone/>
            </a:pPr>
            <a:r>
              <a:rPr lang="en" sz="2400" b="1">
                <a:solidFill>
                  <a:srgbClr val="F3F3F3"/>
                </a:solidFill>
                <a:latin typeface="Calibri"/>
                <a:ea typeface="Calibri"/>
                <a:cs typeface="Calibri"/>
                <a:sym typeface="Calibri"/>
              </a:rPr>
              <a:t>New Jersey GHG Emission have increased in recent years by 3-5%</a:t>
            </a:r>
            <a:endParaRPr sz="2400" b="1">
              <a:solidFill>
                <a:srgbClr val="F3F3F3"/>
              </a:solidFill>
              <a:latin typeface="Calibri"/>
              <a:ea typeface="Calibri"/>
              <a:cs typeface="Calibri"/>
              <a:sym typeface="Calibri"/>
            </a:endParaRPr>
          </a:p>
          <a:p>
            <a:pPr marL="0" lvl="0" indent="0" algn="ctr" rtl="0">
              <a:lnSpc>
                <a:spcPct val="90000"/>
              </a:lnSpc>
              <a:spcBef>
                <a:spcPts val="1000"/>
              </a:spcBef>
              <a:spcAft>
                <a:spcPts val="0"/>
              </a:spcAft>
              <a:buNone/>
            </a:pPr>
            <a:endParaRPr sz="1000" b="1">
              <a:solidFill>
                <a:srgbClr val="F3F3F3"/>
              </a:solidFill>
              <a:latin typeface="Calibri"/>
              <a:ea typeface="Calibri"/>
              <a:cs typeface="Calibri"/>
              <a:sym typeface="Calibri"/>
            </a:endParaRPr>
          </a:p>
          <a:p>
            <a:pPr marL="0" lvl="0" indent="0" rtl="0">
              <a:lnSpc>
                <a:spcPct val="90000"/>
              </a:lnSpc>
              <a:spcBef>
                <a:spcPts val="1000"/>
              </a:spcBef>
              <a:spcAft>
                <a:spcPts val="0"/>
              </a:spcAft>
              <a:buNone/>
            </a:pPr>
            <a:r>
              <a:rPr lang="en" sz="1000">
                <a:solidFill>
                  <a:srgbClr val="FFFFFF"/>
                </a:solidFill>
                <a:latin typeface="Calibri"/>
                <a:ea typeface="Calibri"/>
                <a:cs typeface="Calibri"/>
                <a:sym typeface="Calibri"/>
              </a:rPr>
              <a:t>source: https://www.mycentraljersey.com/story/news/local/land-environment/2016/10/11/study-finds-100-super-polluters-fouling-air-we-breathe/91908548/</a:t>
            </a:r>
            <a:endParaRPr sz="1000">
              <a:solidFill>
                <a:srgbClr val="FFFFFF"/>
              </a:solidFill>
              <a:latin typeface="Calibri"/>
              <a:ea typeface="Calibri"/>
              <a:cs typeface="Calibri"/>
              <a:sym typeface="Calibri"/>
            </a:endParaRPr>
          </a:p>
          <a:p>
            <a:pPr marL="0" lvl="0" indent="0" rtl="0">
              <a:lnSpc>
                <a:spcPct val="90000"/>
              </a:lnSpc>
              <a:spcBef>
                <a:spcPts val="1000"/>
              </a:spcBef>
              <a:spcAft>
                <a:spcPts val="0"/>
              </a:spcAft>
              <a:buNone/>
            </a:pPr>
            <a:r>
              <a:rPr lang="en" sz="1000">
                <a:solidFill>
                  <a:srgbClr val="FFFFFF"/>
                </a:solidFill>
                <a:latin typeface="Calibri"/>
                <a:ea typeface="Calibri"/>
                <a:cs typeface="Calibri"/>
                <a:sym typeface="Calibri"/>
              </a:rPr>
              <a:t>Source: http://www.nj.gov/dep/dsr/trends/pdfs/ghg.pdf</a:t>
            </a:r>
            <a:endParaRPr sz="1000">
              <a:solidFill>
                <a:srgbClr val="FFFFFF"/>
              </a:solidFill>
              <a:latin typeface="Calibri"/>
              <a:ea typeface="Calibri"/>
              <a:cs typeface="Calibri"/>
              <a:sym typeface="Calibri"/>
            </a:endParaRPr>
          </a:p>
          <a:p>
            <a:pPr marL="0" lvl="0" indent="0" algn="ctr" rtl="0">
              <a:lnSpc>
                <a:spcPct val="90000"/>
              </a:lnSpc>
              <a:spcBef>
                <a:spcPts val="1000"/>
              </a:spcBef>
              <a:spcAft>
                <a:spcPts val="0"/>
              </a:spcAft>
              <a:buNone/>
            </a:pPr>
            <a:endParaRPr sz="2600" b="1">
              <a:solidFill>
                <a:srgbClr val="000000"/>
              </a:solidFill>
              <a:latin typeface="Calibri"/>
              <a:ea typeface="Calibri"/>
              <a:cs typeface="Calibri"/>
              <a:sym typeface="Calibri"/>
            </a:endParaRPr>
          </a:p>
          <a:p>
            <a:pPr marL="0" lvl="0" indent="0">
              <a:spcBef>
                <a:spcPts val="0"/>
              </a:spcBef>
              <a:spcAft>
                <a:spcPts val="1600"/>
              </a:spcAft>
              <a:buNone/>
            </a:pPr>
            <a:endParaRPr/>
          </a:p>
        </p:txBody>
      </p:sp>
      <p:pic>
        <p:nvPicPr>
          <p:cNvPr id="129" name="Shape 129"/>
          <p:cNvPicPr preferRelativeResize="0"/>
          <p:nvPr/>
        </p:nvPicPr>
        <p:blipFill>
          <a:blip r:embed="rId3">
            <a:alphaModFix/>
          </a:blip>
          <a:stretch>
            <a:fillRect/>
          </a:stretch>
        </p:blipFill>
        <p:spPr>
          <a:xfrm>
            <a:off x="8240450" y="251600"/>
            <a:ext cx="515650" cy="8153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FFFFFF"/>
                </a:solidFill>
              </a:rPr>
              <a:t>Chemical Drift </a:t>
            </a:r>
            <a:endParaRPr b="1">
              <a:solidFill>
                <a:srgbClr val="FFFFFF"/>
              </a:solidFill>
            </a:endParaRPr>
          </a:p>
        </p:txBody>
      </p:sp>
      <p:sp>
        <p:nvSpPr>
          <p:cNvPr id="135" name="Shape 135"/>
          <p:cNvSpPr txBox="1">
            <a:spLocks noGrp="1"/>
          </p:cNvSpPr>
          <p:nvPr>
            <p:ph type="body" idx="1"/>
          </p:nvPr>
        </p:nvSpPr>
        <p:spPr>
          <a:xfrm>
            <a:off x="387900" y="1144125"/>
            <a:ext cx="5774700" cy="33642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1700">
                <a:solidFill>
                  <a:srgbClr val="FFFFFF"/>
                </a:solidFill>
                <a:latin typeface="Arial"/>
                <a:ea typeface="Arial"/>
                <a:cs typeface="Arial"/>
                <a:sym typeface="Arial"/>
              </a:rPr>
              <a:t>•</a:t>
            </a:r>
            <a:r>
              <a:rPr lang="en" sz="1700">
                <a:solidFill>
                  <a:srgbClr val="FFFFFF"/>
                </a:solidFill>
                <a:latin typeface="Roboto Slab"/>
                <a:ea typeface="Roboto Slab"/>
                <a:cs typeface="Roboto Slab"/>
                <a:sym typeface="Roboto Slab"/>
              </a:rPr>
              <a:t>The power plant would use an estimated 8.6 million gallons of sewage discharge wastewater a day.</a:t>
            </a:r>
            <a:endParaRPr sz="17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700">
                <a:solidFill>
                  <a:srgbClr val="FFFFFF"/>
                </a:solidFill>
                <a:latin typeface="Roboto Slab"/>
                <a:ea typeface="Roboto Slab"/>
                <a:cs typeface="Roboto Slab"/>
                <a:sym typeface="Roboto Slab"/>
              </a:rPr>
              <a:t>•This mean there will be even more chemicals that will be evaporated off as chemical drift.</a:t>
            </a:r>
            <a:endParaRPr sz="17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700">
                <a:solidFill>
                  <a:srgbClr val="FFFFFF"/>
                </a:solidFill>
                <a:latin typeface="Roboto Slab"/>
                <a:ea typeface="Roboto Slab"/>
                <a:cs typeface="Roboto Slab"/>
                <a:sym typeface="Roboto Slab"/>
              </a:rPr>
              <a:t>•That steam can contain heavy metals like lead, algaecides, fungicides, and volatile organic compounds that will cool and end up on land, in our water, and killing plant life near the cooling towers.</a:t>
            </a:r>
            <a:endParaRPr sz="1700">
              <a:solidFill>
                <a:srgbClr val="FFFFFF"/>
              </a:solidFill>
              <a:latin typeface="Roboto Slab"/>
              <a:ea typeface="Roboto Slab"/>
              <a:cs typeface="Roboto Slab"/>
              <a:sym typeface="Roboto Slab"/>
            </a:endParaRPr>
          </a:p>
          <a:p>
            <a:pPr marL="0" lvl="0" indent="0">
              <a:spcBef>
                <a:spcPts val="0"/>
              </a:spcBef>
              <a:spcAft>
                <a:spcPts val="1600"/>
              </a:spcAft>
              <a:buNone/>
            </a:pPr>
            <a:endParaRPr/>
          </a:p>
        </p:txBody>
      </p:sp>
      <p:pic>
        <p:nvPicPr>
          <p:cNvPr id="136" name="Shape 136"/>
          <p:cNvPicPr preferRelativeResize="0"/>
          <p:nvPr/>
        </p:nvPicPr>
        <p:blipFill>
          <a:blip r:embed="rId3">
            <a:alphaModFix/>
          </a:blip>
          <a:stretch>
            <a:fillRect/>
          </a:stretch>
        </p:blipFill>
        <p:spPr>
          <a:xfrm>
            <a:off x="8229175" y="4413675"/>
            <a:ext cx="433950" cy="686099"/>
          </a:xfrm>
          <a:prstGeom prst="rect">
            <a:avLst/>
          </a:prstGeom>
          <a:noFill/>
          <a:ln>
            <a:noFill/>
          </a:ln>
        </p:spPr>
      </p:pic>
      <p:pic>
        <p:nvPicPr>
          <p:cNvPr id="137" name="Shape 137"/>
          <p:cNvPicPr preferRelativeResize="0"/>
          <p:nvPr/>
        </p:nvPicPr>
        <p:blipFill>
          <a:blip r:embed="rId4">
            <a:alphaModFix/>
          </a:blip>
          <a:stretch>
            <a:fillRect/>
          </a:stretch>
        </p:blipFill>
        <p:spPr>
          <a:xfrm>
            <a:off x="5980350" y="538749"/>
            <a:ext cx="2455901" cy="36838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7900" y="948100"/>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b="1">
                <a:solidFill>
                  <a:srgbClr val="FFFFFF"/>
                </a:solidFill>
              </a:rPr>
              <a:t>Health Impacts</a:t>
            </a:r>
            <a:endParaRPr sz="3600" b="1">
              <a:solidFill>
                <a:srgbClr val="FFFFFF"/>
              </a:solidFill>
            </a:endParaRPr>
          </a:p>
          <a:p>
            <a:pPr marL="0" lvl="0" indent="0">
              <a:spcBef>
                <a:spcPts val="0"/>
              </a:spcBef>
              <a:spcAft>
                <a:spcPts val="0"/>
              </a:spcAft>
              <a:buNone/>
            </a:pPr>
            <a:r>
              <a:rPr lang="en" sz="1600" i="1">
                <a:solidFill>
                  <a:srgbClr val="FFFFFF"/>
                </a:solidFill>
              </a:rPr>
              <a:t>Natural gas plants are not clean and only a bridge to more asthma and health problems.</a:t>
            </a:r>
            <a:endParaRPr sz="1600" i="1">
              <a:solidFill>
                <a:srgbClr val="FFFFFF"/>
              </a:solidFill>
            </a:endParaRPr>
          </a:p>
        </p:txBody>
      </p:sp>
      <p:sp>
        <p:nvSpPr>
          <p:cNvPr id="143" name="Shape 143"/>
          <p:cNvSpPr txBox="1">
            <a:spLocks noGrp="1"/>
          </p:cNvSpPr>
          <p:nvPr>
            <p:ph type="body" idx="1"/>
          </p:nvPr>
        </p:nvSpPr>
        <p:spPr>
          <a:xfrm>
            <a:off x="387900" y="1506799"/>
            <a:ext cx="8368200" cy="30789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1400">
                <a:solidFill>
                  <a:srgbClr val="FFFFFF"/>
                </a:solidFill>
                <a:latin typeface="Roboto Slab"/>
                <a:ea typeface="Roboto Slab"/>
                <a:cs typeface="Roboto Slab"/>
                <a:sym typeface="Roboto Slab"/>
              </a:rPr>
              <a:t>•This area is already overburdened with air pollution, building another massive gas power plant will only exacerbate that</a:t>
            </a:r>
            <a:endParaRPr sz="14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400">
                <a:solidFill>
                  <a:srgbClr val="FFFFFF"/>
                </a:solidFill>
                <a:latin typeface="Roboto Slab"/>
                <a:ea typeface="Roboto Slab"/>
                <a:cs typeface="Roboto Slab"/>
                <a:sym typeface="Roboto Slab"/>
              </a:rPr>
              <a:t>•Bergen and Hudson county already have an F rating by the American Lung Association for ozone pollution.</a:t>
            </a:r>
            <a:endParaRPr sz="14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400">
                <a:solidFill>
                  <a:srgbClr val="FFFFFF"/>
                </a:solidFill>
                <a:latin typeface="Roboto Slab"/>
                <a:ea typeface="Roboto Slab"/>
                <a:cs typeface="Roboto Slab"/>
                <a:sym typeface="Roboto Slab"/>
              </a:rPr>
              <a:t>•Our ozone levels are so high that it may put sensitive individuals at risk, including such as children, the elderly and people suffering from asthma, heart disease and other lung ailments.</a:t>
            </a:r>
            <a:endParaRPr sz="1400">
              <a:solidFill>
                <a:srgbClr val="FFFFFF"/>
              </a:solidFill>
              <a:latin typeface="Roboto Slab"/>
              <a:ea typeface="Roboto Slab"/>
              <a:cs typeface="Roboto Slab"/>
              <a:sym typeface="Roboto Slab"/>
            </a:endParaRPr>
          </a:p>
          <a:p>
            <a:pPr marL="0" lvl="0" indent="0">
              <a:spcBef>
                <a:spcPts val="0"/>
              </a:spcBef>
              <a:spcAft>
                <a:spcPts val="1600"/>
              </a:spcAft>
              <a:buNone/>
            </a:pPr>
            <a:endParaRPr sz="1400">
              <a:solidFill>
                <a:srgbClr val="FFFFFF"/>
              </a:solidFill>
              <a:latin typeface="Roboto Slab"/>
              <a:ea typeface="Roboto Slab"/>
              <a:cs typeface="Roboto Slab"/>
              <a:sym typeface="Roboto Slab"/>
            </a:endParaRPr>
          </a:p>
        </p:txBody>
      </p:sp>
      <p:pic>
        <p:nvPicPr>
          <p:cNvPr id="144" name="Shape 144"/>
          <p:cNvPicPr preferRelativeResize="0"/>
          <p:nvPr/>
        </p:nvPicPr>
        <p:blipFill>
          <a:blip r:embed="rId3">
            <a:alphaModFix/>
          </a:blip>
          <a:stretch>
            <a:fillRect/>
          </a:stretch>
        </p:blipFill>
        <p:spPr>
          <a:xfrm>
            <a:off x="8270650" y="4248575"/>
            <a:ext cx="485450" cy="767524"/>
          </a:xfrm>
          <a:prstGeom prst="rect">
            <a:avLst/>
          </a:prstGeom>
          <a:noFill/>
          <a:ln>
            <a:noFill/>
          </a:ln>
        </p:spPr>
      </p:pic>
      <p:pic>
        <p:nvPicPr>
          <p:cNvPr id="145" name="Shape 145"/>
          <p:cNvPicPr preferRelativeResize="0"/>
          <p:nvPr/>
        </p:nvPicPr>
        <p:blipFill>
          <a:blip r:embed="rId4">
            <a:alphaModFix/>
          </a:blip>
          <a:stretch>
            <a:fillRect/>
          </a:stretch>
        </p:blipFill>
        <p:spPr>
          <a:xfrm>
            <a:off x="1680001" y="3455227"/>
            <a:ext cx="5783997" cy="1560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7900" y="314700"/>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Chance of Oil Spills</a:t>
            </a:r>
            <a:endParaRPr/>
          </a:p>
        </p:txBody>
      </p:sp>
      <p:sp>
        <p:nvSpPr>
          <p:cNvPr id="151" name="Shape 151"/>
          <p:cNvSpPr txBox="1">
            <a:spLocks noGrp="1"/>
          </p:cNvSpPr>
          <p:nvPr>
            <p:ph type="body" idx="1"/>
          </p:nvPr>
        </p:nvSpPr>
        <p:spPr>
          <a:xfrm>
            <a:off x="230175" y="789600"/>
            <a:ext cx="4818600" cy="3564300"/>
          </a:xfrm>
          <a:prstGeom prst="rect">
            <a:avLst/>
          </a:prstGeom>
        </p:spPr>
        <p:txBody>
          <a:bodyPr spcFirstLastPara="1" wrap="square" lIns="91425" tIns="91425" rIns="91425" bIns="91425" anchor="t" anchorCtr="0">
            <a:noAutofit/>
          </a:bodyPr>
          <a:lstStyle/>
          <a:p>
            <a:pPr marL="457200" lvl="0" indent="-317500" rtl="0">
              <a:lnSpc>
                <a:spcPct val="90000"/>
              </a:lnSpc>
              <a:spcBef>
                <a:spcPts val="1000"/>
              </a:spcBef>
              <a:spcAft>
                <a:spcPts val="0"/>
              </a:spcAft>
              <a:buClr>
                <a:srgbClr val="FFFFFF"/>
              </a:buClr>
              <a:buSzPts val="1400"/>
              <a:buChar char="●"/>
            </a:pPr>
            <a:r>
              <a:rPr lang="en" sz="1400">
                <a:solidFill>
                  <a:srgbClr val="FFFFFF"/>
                </a:solidFill>
              </a:rPr>
              <a:t>On cold days and other times of the year there will be a shortage of natural gas, which means the power plant will have will have to store over a million gallons of oil upslope from the Meadowlands for backup.</a:t>
            </a:r>
            <a:endParaRPr sz="1400">
              <a:solidFill>
                <a:srgbClr val="FFFFFF"/>
              </a:solidFill>
            </a:endParaRPr>
          </a:p>
          <a:p>
            <a:pPr marL="457200" lvl="0" indent="-317500" rtl="0">
              <a:lnSpc>
                <a:spcPct val="90000"/>
              </a:lnSpc>
              <a:spcBef>
                <a:spcPts val="0"/>
              </a:spcBef>
              <a:spcAft>
                <a:spcPts val="0"/>
              </a:spcAft>
              <a:buClr>
                <a:srgbClr val="FFFFFF"/>
              </a:buClr>
              <a:buSzPts val="1400"/>
              <a:buChar char="●"/>
            </a:pPr>
            <a:r>
              <a:rPr lang="en" sz="1400">
                <a:solidFill>
                  <a:srgbClr val="FFFFFF"/>
                </a:solidFill>
              </a:rPr>
              <a:t>There is a means there could be leaks and a chance of an oil spill.</a:t>
            </a:r>
            <a:endParaRPr sz="1400">
              <a:solidFill>
                <a:srgbClr val="FFFFFF"/>
              </a:solidFill>
            </a:endParaRPr>
          </a:p>
          <a:p>
            <a:pPr marL="457200" lvl="0" indent="-317500" rtl="0">
              <a:lnSpc>
                <a:spcPct val="90000"/>
              </a:lnSpc>
              <a:spcBef>
                <a:spcPts val="0"/>
              </a:spcBef>
              <a:spcAft>
                <a:spcPts val="0"/>
              </a:spcAft>
              <a:buClr>
                <a:srgbClr val="FFFFFF"/>
              </a:buClr>
              <a:buSzPts val="1400"/>
              <a:buChar char="●"/>
            </a:pPr>
            <a:r>
              <a:rPr lang="en" sz="1400">
                <a:solidFill>
                  <a:srgbClr val="FFFFFF"/>
                </a:solidFill>
              </a:rPr>
              <a:t>This project must be examined in context with the other infrastructure it would connect to and lead to being built in New Jersey.</a:t>
            </a:r>
            <a:endParaRPr sz="1400">
              <a:solidFill>
                <a:srgbClr val="FFFFFF"/>
              </a:solidFill>
            </a:endParaRPr>
          </a:p>
          <a:p>
            <a:pPr marL="457200" lvl="0" indent="-317500" rtl="0">
              <a:lnSpc>
                <a:spcPct val="90000"/>
              </a:lnSpc>
              <a:spcBef>
                <a:spcPts val="0"/>
              </a:spcBef>
              <a:spcAft>
                <a:spcPts val="0"/>
              </a:spcAft>
              <a:buClr>
                <a:srgbClr val="FFFFFF"/>
              </a:buClr>
              <a:buSzPts val="1400"/>
              <a:buChar char="●"/>
            </a:pPr>
            <a:r>
              <a:rPr lang="en" sz="1400">
                <a:solidFill>
                  <a:srgbClr val="FFFFFF"/>
                </a:solidFill>
              </a:rPr>
              <a:t>There would be more pipelines and compressor stations, including the proposed Gateway Project expansion and Roseland Compressor Station</a:t>
            </a:r>
            <a:endParaRPr sz="1400">
              <a:solidFill>
                <a:srgbClr val="FFFFFF"/>
              </a:solidFill>
            </a:endParaRPr>
          </a:p>
          <a:p>
            <a:pPr marL="457200" lvl="0" indent="-317500" rtl="0">
              <a:lnSpc>
                <a:spcPct val="90000"/>
              </a:lnSpc>
              <a:spcBef>
                <a:spcPts val="0"/>
              </a:spcBef>
              <a:spcAft>
                <a:spcPts val="0"/>
              </a:spcAft>
              <a:buClr>
                <a:srgbClr val="FFFFFF"/>
              </a:buClr>
              <a:buSzPts val="1400"/>
              <a:buChar char="●"/>
            </a:pPr>
            <a:r>
              <a:rPr lang="en" sz="1400">
                <a:solidFill>
                  <a:srgbClr val="FFFFFF"/>
                </a:solidFill>
              </a:rPr>
              <a:t>There could be hundreds of trucks coming into site that will add to more pollution if this plant were to be built.</a:t>
            </a:r>
            <a:endParaRPr sz="1400">
              <a:solidFill>
                <a:srgbClr val="FFFFFF"/>
              </a:solidFill>
            </a:endParaRPr>
          </a:p>
          <a:p>
            <a:pPr marL="457200" lvl="0" indent="-317500" rtl="0">
              <a:lnSpc>
                <a:spcPct val="90000"/>
              </a:lnSpc>
              <a:spcBef>
                <a:spcPts val="0"/>
              </a:spcBef>
              <a:spcAft>
                <a:spcPts val="0"/>
              </a:spcAft>
              <a:buClr>
                <a:srgbClr val="FFFFFF"/>
              </a:buClr>
              <a:buSzPts val="1400"/>
              <a:buChar char="●"/>
            </a:pPr>
            <a:r>
              <a:rPr lang="en" sz="1400">
                <a:solidFill>
                  <a:srgbClr val="FFFFFF"/>
                </a:solidFill>
              </a:rPr>
              <a:t>Much of this gas is more likely to go out of state or to export rather than service the people of New Jersey.</a:t>
            </a:r>
            <a:endParaRPr sz="1400">
              <a:solidFill>
                <a:srgbClr val="FFFFFF"/>
              </a:solidFill>
            </a:endParaRPr>
          </a:p>
        </p:txBody>
      </p:sp>
      <p:pic>
        <p:nvPicPr>
          <p:cNvPr id="152" name="Shape 152"/>
          <p:cNvPicPr preferRelativeResize="0"/>
          <p:nvPr/>
        </p:nvPicPr>
        <p:blipFill>
          <a:blip r:embed="rId3">
            <a:alphaModFix/>
          </a:blip>
          <a:stretch>
            <a:fillRect/>
          </a:stretch>
        </p:blipFill>
        <p:spPr>
          <a:xfrm>
            <a:off x="8406600" y="4487425"/>
            <a:ext cx="349500" cy="552575"/>
          </a:xfrm>
          <a:prstGeom prst="rect">
            <a:avLst/>
          </a:prstGeom>
          <a:noFill/>
          <a:ln>
            <a:noFill/>
          </a:ln>
        </p:spPr>
      </p:pic>
      <p:pic>
        <p:nvPicPr>
          <p:cNvPr id="153" name="Shape 153"/>
          <p:cNvPicPr preferRelativeResize="0"/>
          <p:nvPr/>
        </p:nvPicPr>
        <p:blipFill rotWithShape="1">
          <a:blip r:embed="rId4">
            <a:alphaModFix/>
          </a:blip>
          <a:srcRect l="2952" r="16154"/>
          <a:stretch/>
        </p:blipFill>
        <p:spPr>
          <a:xfrm>
            <a:off x="5268276" y="1306862"/>
            <a:ext cx="3487825" cy="2874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547150" y="803725"/>
            <a:ext cx="60933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b="1">
                <a:solidFill>
                  <a:srgbClr val="FFFFFF"/>
                </a:solidFill>
              </a:rPr>
              <a:t>Importance of the Meadowlands</a:t>
            </a:r>
            <a:endParaRPr sz="3200" b="1">
              <a:solidFill>
                <a:srgbClr val="FFFFFF"/>
              </a:solidFill>
            </a:endParaRPr>
          </a:p>
        </p:txBody>
      </p:sp>
      <p:sp>
        <p:nvSpPr>
          <p:cNvPr id="159" name="Shape 159"/>
          <p:cNvSpPr txBox="1">
            <a:spLocks noGrp="1"/>
          </p:cNvSpPr>
          <p:nvPr>
            <p:ph type="body" idx="1"/>
          </p:nvPr>
        </p:nvSpPr>
        <p:spPr>
          <a:xfrm>
            <a:off x="387900" y="1489825"/>
            <a:ext cx="5010300" cy="30789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1500">
                <a:solidFill>
                  <a:srgbClr val="FFFFFF"/>
                </a:solidFill>
                <a:latin typeface="Roboto Slab"/>
                <a:ea typeface="Roboto Slab"/>
                <a:cs typeface="Roboto Slab"/>
                <a:sym typeface="Roboto Slab"/>
              </a:rPr>
              <a:t>•Even though it has its toxic legacy the contaminated sites and landfills are being cleaned up and it is getting better, but now overdevelopment is a big threat.</a:t>
            </a:r>
            <a:endParaRPr sz="15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500">
                <a:solidFill>
                  <a:srgbClr val="FFFFFF"/>
                </a:solidFill>
                <a:latin typeface="Roboto Slab"/>
                <a:ea typeface="Roboto Slab"/>
                <a:cs typeface="Roboto Slab"/>
                <a:sym typeface="Roboto Slab"/>
              </a:rPr>
              <a:t>•The New Jersey Meadowlands is an environmentally sensitive area that is flood prone and in the process of being cleaned up.</a:t>
            </a:r>
            <a:endParaRPr sz="15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500">
                <a:solidFill>
                  <a:srgbClr val="FFFFFF"/>
                </a:solidFill>
                <a:latin typeface="Roboto Slab"/>
                <a:ea typeface="Roboto Slab"/>
                <a:cs typeface="Roboto Slab"/>
                <a:sym typeface="Roboto Slab"/>
              </a:rPr>
              <a:t>•It is an oasis of nature being an environmentally sensitive area in one of the most developed places anywhere in the country.</a:t>
            </a:r>
            <a:endParaRPr sz="15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500">
                <a:solidFill>
                  <a:srgbClr val="FFFFFF"/>
                </a:solidFill>
                <a:latin typeface="Roboto Slab"/>
                <a:ea typeface="Roboto Slab"/>
                <a:cs typeface="Roboto Slab"/>
                <a:sym typeface="Roboto Slab"/>
              </a:rPr>
              <a:t>•Its resources are important for flood control, fisheries, and migratory birds.</a:t>
            </a:r>
            <a:endParaRPr sz="1500">
              <a:solidFill>
                <a:srgbClr val="FFFFFF"/>
              </a:solidFill>
              <a:latin typeface="Roboto Slab"/>
              <a:ea typeface="Roboto Slab"/>
              <a:cs typeface="Roboto Slab"/>
              <a:sym typeface="Roboto Slab"/>
            </a:endParaRPr>
          </a:p>
          <a:p>
            <a:pPr marL="0" lvl="0" indent="0">
              <a:spcBef>
                <a:spcPts val="0"/>
              </a:spcBef>
              <a:spcAft>
                <a:spcPts val="1600"/>
              </a:spcAft>
              <a:buNone/>
            </a:pPr>
            <a:endParaRPr sz="1500">
              <a:solidFill>
                <a:srgbClr val="FFFFFF"/>
              </a:solidFill>
              <a:latin typeface="Roboto Slab"/>
              <a:ea typeface="Roboto Slab"/>
              <a:cs typeface="Roboto Slab"/>
              <a:sym typeface="Roboto Slab"/>
            </a:endParaRPr>
          </a:p>
        </p:txBody>
      </p:sp>
      <p:pic>
        <p:nvPicPr>
          <p:cNvPr id="160" name="Shape 160"/>
          <p:cNvPicPr preferRelativeResize="0"/>
          <p:nvPr/>
        </p:nvPicPr>
        <p:blipFill>
          <a:blip r:embed="rId3">
            <a:alphaModFix/>
          </a:blip>
          <a:stretch>
            <a:fillRect/>
          </a:stretch>
        </p:blipFill>
        <p:spPr>
          <a:xfrm>
            <a:off x="5744834" y="0"/>
            <a:ext cx="3399167" cy="5143500"/>
          </a:xfrm>
          <a:prstGeom prst="rect">
            <a:avLst/>
          </a:prstGeom>
          <a:noFill/>
          <a:ln>
            <a:noFill/>
          </a:ln>
        </p:spPr>
      </p:pic>
      <p:pic>
        <p:nvPicPr>
          <p:cNvPr id="161" name="Shape 161"/>
          <p:cNvPicPr preferRelativeResize="0"/>
          <p:nvPr/>
        </p:nvPicPr>
        <p:blipFill>
          <a:blip r:embed="rId4">
            <a:alphaModFix/>
          </a:blip>
          <a:stretch>
            <a:fillRect/>
          </a:stretch>
        </p:blipFill>
        <p:spPr>
          <a:xfrm>
            <a:off x="8646150" y="4568724"/>
            <a:ext cx="354525" cy="560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7900" y="7287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500" b="1">
                <a:solidFill>
                  <a:srgbClr val="FFFFFF"/>
                </a:solidFill>
              </a:rPr>
              <a:t>Economic Impacts on our Green Economy</a:t>
            </a:r>
            <a:r>
              <a:rPr lang="en" sz="3500" b="1">
                <a:solidFill>
                  <a:srgbClr val="FFFFFF"/>
                </a:solidFill>
                <a:latin typeface="Arial"/>
                <a:ea typeface="Arial"/>
                <a:cs typeface="Arial"/>
                <a:sym typeface="Arial"/>
              </a:rPr>
              <a:t> </a:t>
            </a:r>
            <a:endParaRPr sz="3500" b="1">
              <a:solidFill>
                <a:srgbClr val="FFFFFF"/>
              </a:solidFill>
            </a:endParaRPr>
          </a:p>
        </p:txBody>
      </p:sp>
      <p:sp>
        <p:nvSpPr>
          <p:cNvPr id="167" name="Shape 167"/>
          <p:cNvSpPr txBox="1">
            <a:spLocks noGrp="1"/>
          </p:cNvSpPr>
          <p:nvPr>
            <p:ph type="body" idx="1"/>
          </p:nvPr>
        </p:nvSpPr>
        <p:spPr>
          <a:xfrm>
            <a:off x="387900" y="1201075"/>
            <a:ext cx="4628100" cy="3811800"/>
          </a:xfrm>
          <a:prstGeom prst="rect">
            <a:avLst/>
          </a:prstGeom>
        </p:spPr>
        <p:txBody>
          <a:bodyPr spcFirstLastPara="1" wrap="square" lIns="91425" tIns="91425" rIns="91425" bIns="91425" anchor="t" anchorCtr="0">
            <a:noAutofit/>
          </a:bodyPr>
          <a:lstStyle/>
          <a:p>
            <a:pPr marL="0" lvl="0" indent="0" rtl="0">
              <a:lnSpc>
                <a:spcPct val="90000"/>
              </a:lnSpc>
              <a:spcBef>
                <a:spcPts val="1000"/>
              </a:spcBef>
              <a:spcAft>
                <a:spcPts val="0"/>
              </a:spcAft>
              <a:buNone/>
            </a:pPr>
            <a:r>
              <a:rPr lang="en" sz="1300">
                <a:solidFill>
                  <a:srgbClr val="FFFFFF"/>
                </a:solidFill>
                <a:latin typeface="Roboto Slab"/>
                <a:ea typeface="Roboto Slab"/>
                <a:cs typeface="Roboto Slab"/>
                <a:sym typeface="Roboto Slab"/>
              </a:rPr>
              <a:t>•This power plant would pay about 10% for their property taxes because they are exempted under a NJ law that exempts energy utility facilities.</a:t>
            </a:r>
            <a:endParaRPr sz="1300">
              <a:solidFill>
                <a:srgbClr val="FFFFFF"/>
              </a:solidFill>
              <a:latin typeface="Roboto Slab"/>
              <a:ea typeface="Roboto Slab"/>
              <a:cs typeface="Roboto Slab"/>
              <a:sym typeface="Roboto Slab"/>
            </a:endParaRPr>
          </a:p>
          <a:p>
            <a:pPr marL="0" lvl="0" indent="0" rtl="0">
              <a:lnSpc>
                <a:spcPct val="90000"/>
              </a:lnSpc>
              <a:spcBef>
                <a:spcPts val="500"/>
              </a:spcBef>
              <a:spcAft>
                <a:spcPts val="0"/>
              </a:spcAft>
              <a:buNone/>
            </a:pPr>
            <a:r>
              <a:rPr lang="en" sz="1300">
                <a:solidFill>
                  <a:srgbClr val="FFFFFF"/>
                </a:solidFill>
                <a:latin typeface="Roboto Slab"/>
                <a:ea typeface="Roboto Slab"/>
                <a:cs typeface="Roboto Slab"/>
                <a:sym typeface="Roboto Slab"/>
              </a:rPr>
              <a:t>•The Power plant proposal is a $1.5 billion plan- but it will be taxed under normal rate.  This means instead of getting $500 million a year from the plant, we will only be getting $5 million.</a:t>
            </a:r>
            <a:endParaRPr sz="13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300">
                <a:solidFill>
                  <a:srgbClr val="FFFFFF"/>
                </a:solidFill>
                <a:latin typeface="Roboto Slab"/>
                <a:ea typeface="Roboto Slab"/>
                <a:cs typeface="Roboto Slab"/>
                <a:sym typeface="Roboto Slab"/>
              </a:rPr>
              <a:t>•We should not be building more natural gas infrastructure if we want to reach Governor Murphy’s strong environmental and clean energy goals for New Jersey. </a:t>
            </a:r>
            <a:endParaRPr sz="13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300">
                <a:solidFill>
                  <a:srgbClr val="FFFFFF"/>
                </a:solidFill>
                <a:latin typeface="Roboto Slab"/>
                <a:ea typeface="Roboto Slab"/>
                <a:cs typeface="Roboto Slab"/>
                <a:sym typeface="Roboto Slab"/>
              </a:rPr>
              <a:t>•We could create over 1,000s more jobs building renewable energy projects like offshore windmills.</a:t>
            </a:r>
            <a:endParaRPr sz="1300">
              <a:solidFill>
                <a:srgbClr val="FFFFFF"/>
              </a:solidFill>
              <a:latin typeface="Roboto Slab"/>
              <a:ea typeface="Roboto Slab"/>
              <a:cs typeface="Roboto Slab"/>
              <a:sym typeface="Roboto Slab"/>
            </a:endParaRPr>
          </a:p>
          <a:p>
            <a:pPr marL="0" lvl="0" indent="0" rtl="0">
              <a:lnSpc>
                <a:spcPct val="90000"/>
              </a:lnSpc>
              <a:spcBef>
                <a:spcPts val="1000"/>
              </a:spcBef>
              <a:spcAft>
                <a:spcPts val="0"/>
              </a:spcAft>
              <a:buNone/>
            </a:pPr>
            <a:r>
              <a:rPr lang="en" sz="1300">
                <a:solidFill>
                  <a:srgbClr val="FFFFFF"/>
                </a:solidFill>
                <a:latin typeface="Roboto Slab"/>
                <a:ea typeface="Roboto Slab"/>
                <a:cs typeface="Roboto Slab"/>
                <a:sym typeface="Roboto Slab"/>
              </a:rPr>
              <a:t>•If we want to get to 100% green energy by 2050 we need to focus on renewable energy such as solar and wind.</a:t>
            </a:r>
            <a:endParaRPr sz="1300">
              <a:solidFill>
                <a:srgbClr val="FFFFFF"/>
              </a:solidFill>
              <a:latin typeface="Roboto Slab"/>
              <a:ea typeface="Roboto Slab"/>
              <a:cs typeface="Roboto Slab"/>
              <a:sym typeface="Roboto Slab"/>
            </a:endParaRPr>
          </a:p>
          <a:p>
            <a:pPr marL="0" lvl="0" indent="0">
              <a:spcBef>
                <a:spcPts val="0"/>
              </a:spcBef>
              <a:spcAft>
                <a:spcPts val="1600"/>
              </a:spcAft>
              <a:buNone/>
            </a:pPr>
            <a:endParaRPr sz="1300">
              <a:solidFill>
                <a:srgbClr val="FFFFFF"/>
              </a:solidFill>
              <a:latin typeface="Roboto Slab"/>
              <a:ea typeface="Roboto Slab"/>
              <a:cs typeface="Roboto Slab"/>
              <a:sym typeface="Roboto Slab"/>
            </a:endParaRPr>
          </a:p>
        </p:txBody>
      </p:sp>
      <p:pic>
        <p:nvPicPr>
          <p:cNvPr id="168" name="Shape 168"/>
          <p:cNvPicPr preferRelativeResize="0"/>
          <p:nvPr/>
        </p:nvPicPr>
        <p:blipFill>
          <a:blip r:embed="rId3">
            <a:alphaModFix/>
          </a:blip>
          <a:stretch>
            <a:fillRect/>
          </a:stretch>
        </p:blipFill>
        <p:spPr>
          <a:xfrm>
            <a:off x="8196956" y="514975"/>
            <a:ext cx="433943" cy="686099"/>
          </a:xfrm>
          <a:prstGeom prst="rect">
            <a:avLst/>
          </a:prstGeom>
          <a:noFill/>
          <a:ln>
            <a:noFill/>
          </a:ln>
        </p:spPr>
      </p:pic>
      <p:pic>
        <p:nvPicPr>
          <p:cNvPr id="169" name="Shape 169"/>
          <p:cNvPicPr preferRelativeResize="0"/>
          <p:nvPr/>
        </p:nvPicPr>
        <p:blipFill>
          <a:blip r:embed="rId4">
            <a:alphaModFix/>
          </a:blip>
          <a:stretch>
            <a:fillRect/>
          </a:stretch>
        </p:blipFill>
        <p:spPr>
          <a:xfrm>
            <a:off x="5085675" y="1780325"/>
            <a:ext cx="3670426" cy="265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7900" y="458025"/>
            <a:ext cx="8368200" cy="876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FFFF"/>
                </a:solidFill>
              </a:rPr>
              <a:t>Why We Don’t Need Another Natural Gas Power Plant</a:t>
            </a:r>
            <a:endParaRPr/>
          </a:p>
        </p:txBody>
      </p:sp>
      <p:sp>
        <p:nvSpPr>
          <p:cNvPr id="175" name="Shape 175"/>
          <p:cNvSpPr txBox="1">
            <a:spLocks noGrp="1"/>
          </p:cNvSpPr>
          <p:nvPr>
            <p:ph type="body" idx="1"/>
          </p:nvPr>
        </p:nvSpPr>
        <p:spPr>
          <a:xfrm>
            <a:off x="199400" y="1240250"/>
            <a:ext cx="8723100" cy="3748500"/>
          </a:xfrm>
          <a:prstGeom prst="rect">
            <a:avLst/>
          </a:prstGeom>
        </p:spPr>
        <p:txBody>
          <a:bodyPr spcFirstLastPara="1" wrap="square" lIns="91425" tIns="91425" rIns="91425" bIns="91425" anchor="t" anchorCtr="0">
            <a:noAutofit/>
          </a:bodyPr>
          <a:lstStyle/>
          <a:p>
            <a:pPr marL="457200" lvl="0" indent="-342900" rtl="0">
              <a:lnSpc>
                <a:spcPct val="90000"/>
              </a:lnSpc>
              <a:spcBef>
                <a:spcPts val="1000"/>
              </a:spcBef>
              <a:spcAft>
                <a:spcPts val="0"/>
              </a:spcAft>
              <a:buClr>
                <a:srgbClr val="FFFFFF"/>
              </a:buClr>
              <a:buSzPts val="1800"/>
              <a:buChar char="●"/>
            </a:pPr>
            <a:r>
              <a:rPr lang="en">
                <a:solidFill>
                  <a:srgbClr val="FFFFFF"/>
                </a:solidFill>
              </a:rPr>
              <a:t>Much of this gas is more likely to go out of state or to export rather than service the people of New Jersey.</a:t>
            </a:r>
            <a:endParaRPr>
              <a:solidFill>
                <a:srgbClr val="FFFFFF"/>
              </a:solidFill>
            </a:endParaRPr>
          </a:p>
          <a:p>
            <a:pPr marL="457200" lvl="0" indent="-342900" rtl="0">
              <a:lnSpc>
                <a:spcPct val="90000"/>
              </a:lnSpc>
              <a:spcBef>
                <a:spcPts val="0"/>
              </a:spcBef>
              <a:spcAft>
                <a:spcPts val="0"/>
              </a:spcAft>
              <a:buClr>
                <a:srgbClr val="FFFFFF"/>
              </a:buClr>
              <a:buSzPts val="1800"/>
              <a:buChar char="●"/>
            </a:pPr>
            <a:r>
              <a:rPr lang="en">
                <a:solidFill>
                  <a:srgbClr val="FFFFFF"/>
                </a:solidFill>
              </a:rPr>
              <a:t>While New Jersey gets the pollution, New York gets the electricity.</a:t>
            </a:r>
            <a:endParaRPr>
              <a:solidFill>
                <a:srgbClr val="FFFFFF"/>
              </a:solidFill>
            </a:endParaRPr>
          </a:p>
          <a:p>
            <a:pPr marL="457200" lvl="0" indent="-342900" rtl="0">
              <a:lnSpc>
                <a:spcPct val="90000"/>
              </a:lnSpc>
              <a:spcBef>
                <a:spcPts val="0"/>
              </a:spcBef>
              <a:spcAft>
                <a:spcPts val="0"/>
              </a:spcAft>
              <a:buClr>
                <a:srgbClr val="FFFFFF"/>
              </a:buClr>
              <a:buSzPts val="1800"/>
              <a:buChar char="●"/>
            </a:pPr>
            <a:r>
              <a:rPr lang="en">
                <a:solidFill>
                  <a:srgbClr val="FFFFFF"/>
                </a:solidFill>
              </a:rPr>
              <a:t>We’re already seeing setbacks with the current nuclear subsidy law and this power plant would be a one-two punch to clean energy and creating green jobs.</a:t>
            </a:r>
            <a:endParaRPr>
              <a:solidFill>
                <a:srgbClr val="FFFFFF"/>
              </a:solidFill>
            </a:endParaRPr>
          </a:p>
          <a:p>
            <a:pPr marL="457200" lvl="0" indent="-342900" rtl="0">
              <a:lnSpc>
                <a:spcPct val="90000"/>
              </a:lnSpc>
              <a:spcBef>
                <a:spcPts val="0"/>
              </a:spcBef>
              <a:spcAft>
                <a:spcPts val="0"/>
              </a:spcAft>
              <a:buClr>
                <a:srgbClr val="FFFFFF"/>
              </a:buClr>
              <a:buSzPts val="1800"/>
              <a:buChar char="●"/>
            </a:pPr>
            <a:r>
              <a:rPr lang="en">
                <a:solidFill>
                  <a:srgbClr val="FFFFFF"/>
                </a:solidFill>
              </a:rPr>
              <a:t>The Nuclear Subsidy Law just signed by Governor Murphy requires consumers to buy 40% or 480MW of electricity. If we expand more natural gas power plants, we will end up buying even more out-of-state nuclear power to make up for it. </a:t>
            </a:r>
            <a:endParaRPr>
              <a:solidFill>
                <a:srgbClr val="FFFFFF"/>
              </a:solidFill>
            </a:endParaRPr>
          </a:p>
          <a:p>
            <a:pPr marL="457200" lvl="0" indent="-342900" rtl="0">
              <a:lnSpc>
                <a:spcPct val="90000"/>
              </a:lnSpc>
              <a:spcBef>
                <a:spcPts val="0"/>
              </a:spcBef>
              <a:spcAft>
                <a:spcPts val="0"/>
              </a:spcAft>
              <a:buClr>
                <a:srgbClr val="FFFFFF"/>
              </a:buClr>
              <a:buSzPts val="1800"/>
              <a:buChar char="●"/>
            </a:pPr>
            <a:r>
              <a:rPr lang="en">
                <a:solidFill>
                  <a:srgbClr val="FFFFFF"/>
                </a:solidFill>
              </a:rPr>
              <a:t>The Sierra Club has asked Governor Murphy to sign an executive order on a moratorium on fossil fuel electrical generation plants until New Jersey reaches its renewable energy goals.</a:t>
            </a:r>
            <a:endParaRPr>
              <a:solidFill>
                <a:srgbClr val="FFFFFF"/>
              </a:solidFill>
            </a:endParaRPr>
          </a:p>
        </p:txBody>
      </p:sp>
      <p:pic>
        <p:nvPicPr>
          <p:cNvPr id="176" name="Shape 176"/>
          <p:cNvPicPr preferRelativeResize="0"/>
          <p:nvPr/>
        </p:nvPicPr>
        <p:blipFill>
          <a:blip r:embed="rId3">
            <a:alphaModFix/>
          </a:blip>
          <a:stretch>
            <a:fillRect/>
          </a:stretch>
        </p:blipFill>
        <p:spPr>
          <a:xfrm>
            <a:off x="8341150" y="458025"/>
            <a:ext cx="414950" cy="65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What is the North Bergen Liberty Generating Project?</a:t>
            </a:r>
            <a:endParaRPr sz="2400"/>
          </a:p>
        </p:txBody>
      </p:sp>
      <p:sp>
        <p:nvSpPr>
          <p:cNvPr id="70" name="Shape 70"/>
          <p:cNvSpPr txBox="1">
            <a:spLocks noGrp="1"/>
          </p:cNvSpPr>
          <p:nvPr>
            <p:ph type="body" idx="1"/>
          </p:nvPr>
        </p:nvSpPr>
        <p:spPr>
          <a:xfrm>
            <a:off x="4528650" y="1144125"/>
            <a:ext cx="4227600" cy="3571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1,200 MW combined cycle electric generating facility that will connect via generator lead to NYC’s 49th Street station</a:t>
            </a:r>
            <a:endParaRPr sz="1400"/>
          </a:p>
          <a:p>
            <a:pPr marL="457200" lvl="0" indent="-317500" rtl="0">
              <a:spcBef>
                <a:spcPts val="0"/>
              </a:spcBef>
              <a:spcAft>
                <a:spcPts val="0"/>
              </a:spcAft>
              <a:buSzPts val="1400"/>
              <a:buChar char="●"/>
            </a:pPr>
            <a:r>
              <a:rPr lang="en" sz="1400"/>
              <a:t>Covers 17 acres of a 21.4 acre property located along Wolf and Bellmans Creeks in North Bergen, NJ</a:t>
            </a:r>
            <a:endParaRPr sz="1400"/>
          </a:p>
          <a:p>
            <a:pPr marL="457200" lvl="0" indent="-317500" rtl="0">
              <a:spcBef>
                <a:spcPts val="0"/>
              </a:spcBef>
              <a:spcAft>
                <a:spcPts val="0"/>
              </a:spcAft>
              <a:buSzPts val="1400"/>
              <a:buChar char="●"/>
            </a:pPr>
            <a:r>
              <a:rPr lang="en" sz="1400"/>
              <a:t>Will operate on natural gas with ‘ultra low sulfur diesel’ backup fuel supply </a:t>
            </a:r>
            <a:endParaRPr sz="1400"/>
          </a:p>
          <a:p>
            <a:pPr marL="457200" lvl="0" indent="-317500" rtl="0">
              <a:spcBef>
                <a:spcPts val="0"/>
              </a:spcBef>
              <a:spcAft>
                <a:spcPts val="0"/>
              </a:spcAft>
              <a:buSzPts val="1400"/>
              <a:buChar char="●"/>
            </a:pPr>
            <a:r>
              <a:rPr lang="en" sz="1400"/>
              <a:t>Project will include:</a:t>
            </a:r>
            <a:endParaRPr sz="1400"/>
          </a:p>
          <a:p>
            <a:pPr marL="914400" lvl="1" indent="-317500" rtl="0">
              <a:spcBef>
                <a:spcPts val="0"/>
              </a:spcBef>
              <a:spcAft>
                <a:spcPts val="0"/>
              </a:spcAft>
              <a:buSzPts val="1400"/>
              <a:buChar char="○"/>
            </a:pPr>
            <a:r>
              <a:rPr lang="en"/>
              <a:t>T</a:t>
            </a:r>
            <a:r>
              <a:rPr lang="en" sz="1400"/>
              <a:t>wo large cooling towers</a:t>
            </a:r>
            <a:endParaRPr sz="1400"/>
          </a:p>
          <a:p>
            <a:pPr marL="914400" lvl="1" indent="-317500" rtl="0">
              <a:spcBef>
                <a:spcPts val="0"/>
              </a:spcBef>
              <a:spcAft>
                <a:spcPts val="0"/>
              </a:spcAft>
              <a:buSzPts val="1400"/>
              <a:buChar char="○"/>
            </a:pPr>
            <a:r>
              <a:rPr lang="en"/>
              <a:t>T</a:t>
            </a:r>
            <a:r>
              <a:rPr lang="en" sz="1400"/>
              <a:t>wo combustion turbine generator sets</a:t>
            </a:r>
            <a:endParaRPr sz="1400"/>
          </a:p>
          <a:p>
            <a:pPr marL="914400" lvl="1" indent="-317500" rtl="0">
              <a:spcBef>
                <a:spcPts val="0"/>
              </a:spcBef>
              <a:spcAft>
                <a:spcPts val="0"/>
              </a:spcAft>
              <a:buSzPts val="1400"/>
              <a:buChar char="○"/>
            </a:pPr>
            <a:r>
              <a:rPr lang="en"/>
              <a:t>Two 312-foot tall exhaust stacks</a:t>
            </a:r>
            <a:endParaRPr/>
          </a:p>
          <a:p>
            <a:pPr marL="914400" lvl="1" indent="-317500" rtl="0">
              <a:spcBef>
                <a:spcPts val="0"/>
              </a:spcBef>
              <a:spcAft>
                <a:spcPts val="0"/>
              </a:spcAft>
              <a:buSzPts val="1400"/>
              <a:buChar char="○"/>
            </a:pPr>
            <a:r>
              <a:rPr lang="en"/>
              <a:t>Aqueous ammonia storage tank</a:t>
            </a:r>
            <a:endParaRPr/>
          </a:p>
          <a:p>
            <a:pPr marL="914400" lvl="1" indent="-317500" rtl="0">
              <a:spcBef>
                <a:spcPts val="0"/>
              </a:spcBef>
              <a:spcAft>
                <a:spcPts val="0"/>
              </a:spcAft>
              <a:buSzPts val="1400"/>
              <a:buChar char="○"/>
            </a:pPr>
            <a:r>
              <a:rPr lang="en"/>
              <a:t>3.5 million gallon oil storage tank</a:t>
            </a:r>
            <a:endParaRPr/>
          </a:p>
        </p:txBody>
      </p:sp>
      <p:pic>
        <p:nvPicPr>
          <p:cNvPr id="71" name="Shape 71"/>
          <p:cNvPicPr preferRelativeResize="0"/>
          <p:nvPr/>
        </p:nvPicPr>
        <p:blipFill>
          <a:blip r:embed="rId3">
            <a:alphaModFix/>
          </a:blip>
          <a:stretch>
            <a:fillRect/>
          </a:stretch>
        </p:blipFill>
        <p:spPr>
          <a:xfrm>
            <a:off x="387900" y="1392650"/>
            <a:ext cx="4140749" cy="31069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sz="1800"/>
          </a:p>
          <a:p>
            <a:pPr marL="0" lvl="0" indent="0" algn="ctr" rtl="0">
              <a:spcBef>
                <a:spcPts val="0"/>
              </a:spcBef>
              <a:spcAft>
                <a:spcPts val="0"/>
              </a:spcAft>
              <a:buNone/>
            </a:pPr>
            <a:r>
              <a:rPr lang="en" sz="1800"/>
              <a:t>NBLG is approximately 1.14 miles southeast of </a:t>
            </a:r>
            <a:endParaRPr sz="1800"/>
          </a:p>
          <a:p>
            <a:pPr marL="0" lvl="0" indent="0" algn="ctr">
              <a:spcBef>
                <a:spcPts val="0"/>
              </a:spcBef>
              <a:spcAft>
                <a:spcPts val="0"/>
              </a:spcAft>
              <a:buNone/>
            </a:pPr>
            <a:r>
              <a:rPr lang="en" sz="1800"/>
              <a:t>PSE&amp;G’s existing Bergen Generating Station</a:t>
            </a:r>
            <a:endParaRPr sz="1800"/>
          </a:p>
        </p:txBody>
      </p:sp>
      <p:pic>
        <p:nvPicPr>
          <p:cNvPr id="77" name="Shape 77"/>
          <p:cNvPicPr preferRelativeResize="0"/>
          <p:nvPr/>
        </p:nvPicPr>
        <p:blipFill>
          <a:blip r:embed="rId3">
            <a:alphaModFix/>
          </a:blip>
          <a:stretch>
            <a:fillRect/>
          </a:stretch>
        </p:blipFill>
        <p:spPr>
          <a:xfrm>
            <a:off x="1802438" y="1144125"/>
            <a:ext cx="5539126" cy="369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Waterways at Risk</a:t>
            </a:r>
            <a:endParaRPr/>
          </a:p>
        </p:txBody>
      </p:sp>
      <p:sp>
        <p:nvSpPr>
          <p:cNvPr id="83" name="Shape 8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proposed project sits on a site that ranges from 3 feet to 20 feet above sea level adjacent to a wetland area at risk from sea level rise</a:t>
            </a:r>
            <a:endParaRPr/>
          </a:p>
          <a:p>
            <a:pPr marL="457200" lvl="0" indent="-342900" rtl="0">
              <a:spcBef>
                <a:spcPts val="0"/>
              </a:spcBef>
              <a:spcAft>
                <a:spcPts val="0"/>
              </a:spcAft>
              <a:buSzPts val="1800"/>
              <a:buChar char="●"/>
            </a:pPr>
            <a:r>
              <a:rPr lang="en"/>
              <a:t>The site is adjacent to a CSX railway, placing the facility within yards of potential disaster should a freight accident occur</a:t>
            </a:r>
            <a:endParaRPr/>
          </a:p>
          <a:p>
            <a:pPr marL="457200" lvl="0" indent="-342900" rtl="0">
              <a:spcBef>
                <a:spcPts val="0"/>
              </a:spcBef>
              <a:spcAft>
                <a:spcPts val="0"/>
              </a:spcAft>
              <a:buSzPts val="1800"/>
              <a:buChar char="●"/>
            </a:pPr>
            <a:r>
              <a:rPr lang="en"/>
              <a:t>The project proposes to add two stormwater outfalls to the creeks and utilize BCUA infrastructure, some of which has not yet been constructed </a:t>
            </a:r>
            <a:endParaRPr/>
          </a:p>
          <a:p>
            <a:pPr marL="457200" lvl="0" indent="-342900" rtl="0">
              <a:spcBef>
                <a:spcPts val="0"/>
              </a:spcBef>
              <a:spcAft>
                <a:spcPts val="0"/>
              </a:spcAft>
              <a:buSzPts val="1800"/>
              <a:buChar char="●"/>
            </a:pPr>
            <a:r>
              <a:rPr lang="en"/>
              <a:t>The construction on the property adds unnecessary risks to the adjacent waterways from soil compaction, stormwater runoff, tank failure, and increased impervious surface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19500" y="4233725"/>
            <a:ext cx="7064400" cy="59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Comparison of current versus potential sea level in the area</a:t>
            </a:r>
            <a:endParaRPr/>
          </a:p>
        </p:txBody>
      </p:sp>
      <p:pic>
        <p:nvPicPr>
          <p:cNvPr id="89" name="Shape 89"/>
          <p:cNvPicPr preferRelativeResize="0"/>
          <p:nvPr/>
        </p:nvPicPr>
        <p:blipFill rotWithShape="1">
          <a:blip r:embed="rId3">
            <a:alphaModFix/>
          </a:blip>
          <a:srcRect l="469" t="11507" r="31508" b="6296"/>
          <a:stretch/>
        </p:blipFill>
        <p:spPr>
          <a:xfrm>
            <a:off x="153750" y="331750"/>
            <a:ext cx="4255948" cy="3229401"/>
          </a:xfrm>
          <a:prstGeom prst="rect">
            <a:avLst/>
          </a:prstGeom>
          <a:noFill/>
          <a:ln>
            <a:noFill/>
          </a:ln>
        </p:spPr>
      </p:pic>
      <p:pic>
        <p:nvPicPr>
          <p:cNvPr id="90" name="Shape 90"/>
          <p:cNvPicPr preferRelativeResize="0"/>
          <p:nvPr/>
        </p:nvPicPr>
        <p:blipFill rotWithShape="1">
          <a:blip r:embed="rId4">
            <a:alphaModFix/>
          </a:blip>
          <a:srcRect l="593" t="11541" r="27932" b="6194"/>
          <a:stretch/>
        </p:blipFill>
        <p:spPr>
          <a:xfrm>
            <a:off x="4478571" y="331750"/>
            <a:ext cx="4489678" cy="3229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FEMA Flood Map of the proposed project area</a:t>
            </a:r>
            <a:endParaRPr/>
          </a:p>
        </p:txBody>
      </p:sp>
      <p:pic>
        <p:nvPicPr>
          <p:cNvPr id="96" name="Shape 96"/>
          <p:cNvPicPr preferRelativeResize="0"/>
          <p:nvPr/>
        </p:nvPicPr>
        <p:blipFill>
          <a:blip r:embed="rId3">
            <a:alphaModFix/>
          </a:blip>
          <a:stretch>
            <a:fillRect/>
          </a:stretch>
        </p:blipFill>
        <p:spPr>
          <a:xfrm>
            <a:off x="1627550" y="304800"/>
            <a:ext cx="5888903" cy="3928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short, no. </a:t>
            </a:r>
            <a:endParaRPr/>
          </a:p>
          <a:p>
            <a:pPr marL="0" lvl="0" indent="0">
              <a:spcBef>
                <a:spcPts val="1600"/>
              </a:spcBef>
              <a:spcAft>
                <a:spcPts val="1600"/>
              </a:spcAft>
              <a:buNone/>
            </a:pPr>
            <a:r>
              <a:rPr lang="en"/>
              <a:t>NBLG claims that the pending closure of Indian Point nuclear power plant will result in a deficit of energy in NYC. However, a recent study conducted in 2016 showed that NYC will be within 500 megawatts of full replacement energy through existing measures once Indian Point goes offline in 2021.  </a:t>
            </a:r>
            <a:endParaRPr/>
          </a:p>
        </p:txBody>
      </p:sp>
      <p:sp>
        <p:nvSpPr>
          <p:cNvPr id="102" name="Shape 10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Is there a need?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Debunking the Clean Energy Myth</a:t>
            </a:r>
            <a:endParaRPr/>
          </a:p>
        </p:txBody>
      </p:sp>
      <p:sp>
        <p:nvSpPr>
          <p:cNvPr id="108" name="Shape 10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NBLG claims that “[t]he NBLG plant will be among the cleanest, most efficient facility of its kind in the region” </a:t>
            </a:r>
            <a:endParaRPr/>
          </a:p>
          <a:p>
            <a:pPr marL="0" lvl="0" indent="0">
              <a:spcBef>
                <a:spcPts val="1600"/>
              </a:spcBef>
              <a:spcAft>
                <a:spcPts val="0"/>
              </a:spcAft>
              <a:buNone/>
            </a:pPr>
            <a:r>
              <a:rPr lang="en"/>
              <a:t>While it is technically true that natural gas is cleaner burning than oil, coal, or nuclear, it is far from being a clean energy source. Natural gas is among the top three greenhouse gas emissions contributors and because of its low cost, a key roadblock to renewable energies gaining a foothold in the energy market. </a:t>
            </a:r>
            <a:endParaRPr/>
          </a:p>
          <a:p>
            <a:pPr marL="0" lvl="0" indent="0">
              <a:spcBef>
                <a:spcPts val="1600"/>
              </a:spcBef>
              <a:spcAft>
                <a:spcPts val="16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100% Renewable Energy by 2050</a:t>
            </a:r>
            <a:endParaRPr/>
          </a:p>
        </p:txBody>
      </p:sp>
      <p:sp>
        <p:nvSpPr>
          <p:cNvPr id="114" name="Shape 1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New Jersey has pledged to meet the goal of 100% renewable energy by 2050. </a:t>
            </a:r>
            <a:endParaRPr/>
          </a:p>
          <a:p>
            <a:pPr marL="0" lvl="0" indent="0">
              <a:spcBef>
                <a:spcPts val="1600"/>
              </a:spcBef>
              <a:spcAft>
                <a:spcPts val="1600"/>
              </a:spcAft>
              <a:buNone/>
            </a:pPr>
            <a:r>
              <a:rPr lang="en"/>
              <a:t>An additional natural gas powered plant in NJ will prevent the state from meeting this goal. It also places the state in the position of being tied to another 30+ years of natural gas infrastructure with this project, making it more difficult to divest from fossil fuel energy sources going forward. </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1387</Words>
  <Application>Microsoft Office PowerPoint</Application>
  <PresentationFormat>On-screen Show (16:9)</PresentationFormat>
  <Paragraphs>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Roboto Slab</vt:lpstr>
      <vt:lpstr>Roboto</vt:lpstr>
      <vt:lpstr>Arial</vt:lpstr>
      <vt:lpstr>Marina</vt:lpstr>
      <vt:lpstr>North Bergen Liberty Generating Project</vt:lpstr>
      <vt:lpstr>What is the North Bergen Liberty Generating Project?</vt:lpstr>
      <vt:lpstr> NBLG is approximately 1.14 miles southeast of  PSE&amp;G’s existing Bergen Generating Station</vt:lpstr>
      <vt:lpstr>Waterways at Risk</vt:lpstr>
      <vt:lpstr>PowerPoint Presentation</vt:lpstr>
      <vt:lpstr>PowerPoint Presentation</vt:lpstr>
      <vt:lpstr>Is there a need?</vt:lpstr>
      <vt:lpstr>Debunking the Clean Energy Myth</vt:lpstr>
      <vt:lpstr>100% Renewable Energy by 2050</vt:lpstr>
      <vt:lpstr>Power Plant Pollution</vt:lpstr>
      <vt:lpstr>Greenhouse gases Top polluters statewide, in metric tons:</vt:lpstr>
      <vt:lpstr>Chemical Drift </vt:lpstr>
      <vt:lpstr>Health Impacts Natural gas plants are not clean and only a bridge to more asthma and health problems.</vt:lpstr>
      <vt:lpstr>Chance of Oil Spills</vt:lpstr>
      <vt:lpstr>Importance of the Meadowlands</vt:lpstr>
      <vt:lpstr>Economic Impacts on our Green Economy </vt:lpstr>
      <vt:lpstr>Why We Don’t Need Another Natural Gas Power Plant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Bergen Liberty Generating Project</dc:title>
  <dc:creator>Joe Testa</dc:creator>
  <cp:lastModifiedBy>Joe Testa</cp:lastModifiedBy>
  <cp:revision>2</cp:revision>
  <dcterms:modified xsi:type="dcterms:W3CDTF">2018-09-17T01:09:30Z</dcterms:modified>
</cp:coreProperties>
</file>